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66" r:id="rId3"/>
    <p:sldId id="271" r:id="rId4"/>
    <p:sldId id="267" r:id="rId5"/>
    <p:sldId id="338" r:id="rId6"/>
    <p:sldId id="3011" r:id="rId7"/>
    <p:sldId id="2989" r:id="rId8"/>
    <p:sldId id="2991" r:id="rId9"/>
    <p:sldId id="3008" r:id="rId10"/>
    <p:sldId id="2988" r:id="rId11"/>
    <p:sldId id="2953" r:id="rId12"/>
    <p:sldId id="2987" r:id="rId13"/>
    <p:sldId id="2993" r:id="rId14"/>
    <p:sldId id="256" r:id="rId15"/>
    <p:sldId id="3009" r:id="rId16"/>
    <p:sldId id="3007" r:id="rId17"/>
    <p:sldId id="3010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3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Sheet3!$D$3</c:f>
              <c:strCache>
                <c:ptCount val="1"/>
                <c:pt idx="0">
                  <c:v>Target Reduction (%)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Sheet3!$C$4:$C$8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Sheet3!$D$4:$D$8</c:f>
              <c:numCache>
                <c:formatCode>0%</c:formatCode>
                <c:ptCount val="5"/>
                <c:pt idx="0">
                  <c:v>0.1</c:v>
                </c:pt>
                <c:pt idx="1">
                  <c:v>0.15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06-42FE-8D7E-A92B3E7A3805}"/>
            </c:ext>
          </c:extLst>
        </c:ser>
        <c:ser>
          <c:idx val="1"/>
          <c:order val="1"/>
          <c:tx>
            <c:strRef>
              <c:f>Sheet3!$E$3</c:f>
              <c:strCache>
                <c:ptCount val="1"/>
                <c:pt idx="0">
                  <c:v>Actual Reduction (%) (Average)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Sheet3!$C$4:$C$8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Sheet3!$E$4:$E$8</c:f>
              <c:numCache>
                <c:formatCode>0%</c:formatCode>
                <c:ptCount val="5"/>
                <c:pt idx="0">
                  <c:v>0.05</c:v>
                </c:pt>
                <c:pt idx="1">
                  <c:v>0.08</c:v>
                </c:pt>
                <c:pt idx="2">
                  <c:v>0.12</c:v>
                </c:pt>
                <c:pt idx="3">
                  <c:v>0.18</c:v>
                </c:pt>
                <c:pt idx="4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06-42FE-8D7E-A92B3E7A38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1601024"/>
        <c:axId val="1011588960"/>
      </c:barChart>
      <c:catAx>
        <c:axId val="101160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588960"/>
        <c:crosses val="autoZero"/>
        <c:auto val="1"/>
        <c:lblAlgn val="ctr"/>
        <c:lblOffset val="100"/>
        <c:noMultiLvlLbl val="0"/>
      </c:catAx>
      <c:valAx>
        <c:axId val="101158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60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Sheet5!$F$8</c:f>
              <c:strCache>
                <c:ptCount val="1"/>
                <c:pt idx="0">
                  <c:v>Target (%)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Sheet5!$E$9:$E$13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Sheet5!$F$9:$F$13</c:f>
              <c:numCache>
                <c:formatCode>0%</c:formatCode>
                <c:ptCount val="5"/>
                <c:pt idx="0">
                  <c:v>0.45</c:v>
                </c:pt>
                <c:pt idx="1">
                  <c:v>0.5</c:v>
                </c:pt>
                <c:pt idx="2">
                  <c:v>0.55000000000000004</c:v>
                </c:pt>
                <c:pt idx="3">
                  <c:v>0.6</c:v>
                </c:pt>
                <c:pt idx="4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E4-4F17-9830-1212B3D60D9C}"/>
            </c:ext>
          </c:extLst>
        </c:ser>
        <c:ser>
          <c:idx val="1"/>
          <c:order val="1"/>
          <c:tx>
            <c:strRef>
              <c:f>Sheet5!$G$8</c:f>
              <c:strCache>
                <c:ptCount val="1"/>
                <c:pt idx="0">
                  <c:v>Actual Waste Handling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Sheet5!$E$9:$E$13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Sheet5!$G$9:$G$13</c:f>
              <c:numCache>
                <c:formatCode>0%</c:formatCode>
                <c:ptCount val="5"/>
                <c:pt idx="0">
                  <c:v>0.35</c:v>
                </c:pt>
                <c:pt idx="1">
                  <c:v>0.38</c:v>
                </c:pt>
                <c:pt idx="2">
                  <c:v>0.4</c:v>
                </c:pt>
                <c:pt idx="3">
                  <c:v>0.43</c:v>
                </c:pt>
                <c:pt idx="4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E4-4F17-9830-1212B3D60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1610176"/>
        <c:axId val="1011631808"/>
      </c:barChart>
      <c:catAx>
        <c:axId val="101161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631808"/>
        <c:crosses val="autoZero"/>
        <c:auto val="1"/>
        <c:lblAlgn val="ctr"/>
        <c:lblOffset val="100"/>
        <c:noMultiLvlLbl val="0"/>
      </c:catAx>
      <c:valAx>
        <c:axId val="101163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61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[Translated (1) - Copy.xlsx]Sheet1!PivotTable1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Dump (limited control)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Sheet1!$A$5:$A$10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Sheet1!$B$5:$B$10</c:f>
              <c:numCache>
                <c:formatCode>General</c:formatCode>
                <c:ptCount val="5"/>
                <c:pt idx="0">
                  <c:v>13.52</c:v>
                </c:pt>
                <c:pt idx="1">
                  <c:v>70.52</c:v>
                </c:pt>
                <c:pt idx="2">
                  <c:v>28.81</c:v>
                </c:pt>
                <c:pt idx="3">
                  <c:v>94.990000000000009</c:v>
                </c:pt>
                <c:pt idx="4">
                  <c:v>25.41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25-4679-9CBB-A9D14EBF17D6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Open dump (no control)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Sheet1!$A$5:$A$10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Sheet1!$C$5:$C$10</c:f>
              <c:numCache>
                <c:formatCode>General</c:formatCode>
                <c:ptCount val="5"/>
                <c:pt idx="0">
                  <c:v>97.87</c:v>
                </c:pt>
                <c:pt idx="1">
                  <c:v>66.36</c:v>
                </c:pt>
                <c:pt idx="2">
                  <c:v>162.92000000000002</c:v>
                </c:pt>
                <c:pt idx="3">
                  <c:v>69.91</c:v>
                </c:pt>
                <c:pt idx="4">
                  <c:v>66.37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25-4679-9CBB-A9D14EBF17D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49399280"/>
        <c:axId val="649399696"/>
      </c:barChart>
      <c:catAx>
        <c:axId val="649399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399696"/>
        <c:crosses val="autoZero"/>
        <c:auto val="1"/>
        <c:lblAlgn val="ctr"/>
        <c:lblOffset val="100"/>
        <c:noMultiLvlLbl val="0"/>
      </c:catAx>
      <c:valAx>
        <c:axId val="64939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399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8B3F41B-4A87-4B8E-8F91-ECB6BB1D84CE}" type="datetimeFigureOut">
              <a:rPr lang="en-ID" smtClean="0"/>
              <a:t>10/10/2024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12F8B4E-CF65-4BB9-9C79-00EC1AE36C7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041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04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6A65-47B3-47D6-9B3C-C660ACB8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3FB59-AA85-424E-9ED5-1FCF56EA2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CBE1-3921-487A-BDF1-1460A5E28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97C-E0BA-4553-B758-0CD093AA66ED}" type="datetime1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C31D3-EC3A-4152-BA1C-EE37FE04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CF759-618E-4D77-A08F-C0BE22DA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81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B470-AA42-4C6C-9E5A-F167F4E1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9B683-9333-4F82-8D88-5A3AB2A66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6F079-EA39-43FD-8E9D-1EE4DD04E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D86A8-82F8-4839-A8F0-F762CDE63A7B}" type="datetime1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495F7-AEBB-4C11-A552-F84166A5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44AA6-9A1D-4EFC-A626-84FFCA42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937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EE2F04-4120-427E-97E1-9A31675F4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FD23E-1ED5-4735-9A26-A33857499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805B2-D991-4ADA-9E8C-8E57FCABB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F79C-4093-4261-8877-95F77E3FC341}" type="datetime1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7869-BDEE-405E-9C29-78B852C3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6AC7F-073D-45DE-8863-6F06EE0D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4879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1_Picture with 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41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297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9A7D0-5343-4650-B08C-6829321A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BDB8E-6833-43CA-BB5D-6F0C3B579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59DCD-F194-41C8-8F5C-326CAF84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CE1A-E74C-407B-BFE4-D69E197A1A29}" type="datetime1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1690D-A02E-4FBA-86B8-B217F2C1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D244E-BCEB-4496-95C5-CCDF7CF0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4976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658D-54D9-486B-B9EE-8843C286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0CAF0-ADFF-460E-A2C3-4FA9D139E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55EA2-0245-4D08-AA98-CBDE5BB5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C29AC-F86D-4499-BB85-0DD8F09E2779}" type="datetime1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0E38F-B84C-44AA-8EA5-1D094D83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87D7C-E221-4D7C-B163-371F8394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884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EEA3-8404-4755-B26C-79599512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CE4F-4BE8-401A-986E-7FB344756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9F587-8302-47FF-A275-9749B341E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FD876-30E2-4B12-9823-71BD4D0A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53C-2023-41ED-A5BA-29C6A0D886EF}" type="datetime1">
              <a:rPr lang="en-ID" smtClean="0"/>
              <a:t>10/10/2024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CB026-150A-46F3-9914-872A5F5D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19DE3-ED44-4196-8BE5-24E0E7DF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91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ED65-28C7-49BA-ADBE-26DFEF26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DDE91-D623-4174-A6A2-B2A0E906C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B031E-F9A5-4990-A22E-17CF26CCE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D0500-16AD-495E-BB20-D62844DA2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AE18B-76AE-412D-B56F-D31E5455D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18175C-4732-48FA-8E4B-55B4B1BB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39F72-0CA7-41B5-8934-F4E31FC83706}" type="datetime1">
              <a:rPr lang="en-ID" smtClean="0"/>
              <a:t>10/10/2024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6B4A6-9129-4150-AE18-2C9BDECB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C02735-7C4D-422E-A5FA-65CCEDE6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8657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EEC0-5A63-41BC-9047-81CA56B4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6CB4D1-1EF0-482D-A01F-87313C5A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B573-6686-4AFE-A8B4-B565D04CA785}" type="datetime1">
              <a:rPr lang="en-ID" smtClean="0"/>
              <a:t>10/10/2024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3ADB7-598D-409F-A954-0E72AE408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8827F-37E0-43A0-AA9E-7C7CA5F9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815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D20DE-5010-4B4D-8059-4B2E61903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A0B-C0CF-485C-85CD-A31E96632985}" type="datetime1">
              <a:rPr lang="en-ID" smtClean="0"/>
              <a:t>10/10/2024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A658F-453D-420B-BE6B-36089C8A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046C4-6BCB-4125-9FE5-C19BEEE2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95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6382-5F9E-421A-8CE4-10DAB3EB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1026F-278B-4DEE-96EB-46F89139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BA023-C71E-44B4-9F26-293BCBD3F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B735A-E098-4CF4-ADDA-65695504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BD95-1EFB-4D46-97F3-03E16877F27D}" type="datetime1">
              <a:rPr lang="en-ID" smtClean="0"/>
              <a:t>10/10/2024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E36DF-58BF-40C9-8294-55D90393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D69D1-21ED-4523-BA37-A7DD8114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584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D08A-E5A7-46D0-800C-56DB4FCAF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9E826B-EAAA-411E-8009-711111DF5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1A065-2373-4FE7-B280-B604204FB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08038-BB3D-439A-A325-190CE8E7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831D0-032D-4F08-A8AE-F5DC21B83ED1}" type="datetime1">
              <a:rPr lang="en-ID" smtClean="0"/>
              <a:t>10/10/2024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002-3504-47D3-960E-DB267EC4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CF6EC-C6DF-4488-A895-9C30EDC2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602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A7EE9-1B16-441C-89CB-6F0F19B6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BF261-8259-497B-A82B-FB87E5A6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136A8-A857-4F05-9464-A234DA663D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DAEC7-F9A5-4623-9F2A-9A38E00E1E50}" type="datetime1">
              <a:rPr lang="en-ID" smtClean="0"/>
              <a:t>10/10/2024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BAB02-378E-42E2-8E75-988A56412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55391-1A33-4C0C-81A2-33065C6EE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26436-A023-4E20-A39B-E696579A22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77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en.unesco.org/waterquality-iiwq/wq-challeng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EMPAT PENGELOLAAN SAMPAH TERPADU REFUSED DERIVED FUEL – TPST RDF">
            <a:extLst>
              <a:ext uri="{FF2B5EF4-FFF2-40B4-BE49-F238E27FC236}">
                <a16:creationId xmlns:a16="http://schemas.microsoft.com/office/drawing/2014/main" id="{7B7183B0-BF7C-4E78-AA8B-8B1936D51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94806" y="1509970"/>
            <a:ext cx="6857999" cy="383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4"/>
          <p:cNvGrpSpPr/>
          <p:nvPr/>
        </p:nvGrpSpPr>
        <p:grpSpPr>
          <a:xfrm>
            <a:off x="874378" y="1411550"/>
            <a:ext cx="692313" cy="1496411"/>
            <a:chOff x="0" y="0"/>
            <a:chExt cx="351285" cy="856035"/>
          </a:xfrm>
          <a:solidFill>
            <a:schemeClr val="accent2">
              <a:lumMod val="5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351285" cy="856035"/>
            </a:xfrm>
            <a:custGeom>
              <a:avLst/>
              <a:gdLst/>
              <a:ahLst/>
              <a:cxnLst/>
              <a:rect l="l" t="t" r="r" b="b"/>
              <a:pathLst>
                <a:path w="351285" h="856035">
                  <a:moveTo>
                    <a:pt x="0" y="0"/>
                  </a:moveTo>
                  <a:lnTo>
                    <a:pt x="351285" y="0"/>
                  </a:lnTo>
                  <a:lnTo>
                    <a:pt x="351285" y="856035"/>
                  </a:lnTo>
                  <a:lnTo>
                    <a:pt x="0" y="856035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>
            <a:off x="877740" y="3864186"/>
            <a:ext cx="6127037" cy="2993814"/>
            <a:chOff x="0" y="0"/>
            <a:chExt cx="3108904" cy="15190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08904" cy="1519083"/>
            </a:xfrm>
            <a:custGeom>
              <a:avLst/>
              <a:gdLst/>
              <a:ahLst/>
              <a:cxnLst/>
              <a:rect l="l" t="t" r="r" b="b"/>
              <a:pathLst>
                <a:path w="3108904" h="1519083">
                  <a:moveTo>
                    <a:pt x="0" y="0"/>
                  </a:moveTo>
                  <a:lnTo>
                    <a:pt x="3108904" y="0"/>
                  </a:lnTo>
                  <a:lnTo>
                    <a:pt x="3108904" y="1519083"/>
                  </a:lnTo>
                  <a:lnTo>
                    <a:pt x="0" y="1519083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04058" y="4705165"/>
            <a:ext cx="9166902" cy="1502064"/>
            <a:chOff x="0" y="0"/>
            <a:chExt cx="4659970" cy="7296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59970" cy="729684"/>
            </a:xfrm>
            <a:custGeom>
              <a:avLst/>
              <a:gdLst/>
              <a:ahLst/>
              <a:cxnLst/>
              <a:rect l="l" t="t" r="r" b="b"/>
              <a:pathLst>
                <a:path w="4659970" h="729684">
                  <a:moveTo>
                    <a:pt x="0" y="0"/>
                  </a:moveTo>
                  <a:lnTo>
                    <a:pt x="4659970" y="0"/>
                  </a:lnTo>
                  <a:lnTo>
                    <a:pt x="4659970" y="729684"/>
                  </a:lnTo>
                  <a:lnTo>
                    <a:pt x="0" y="7296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8043968" y="2709968"/>
            <a:ext cx="6858000" cy="1438064"/>
            <a:chOff x="0" y="0"/>
            <a:chExt cx="3479800" cy="729684"/>
          </a:xfrm>
          <a:solidFill>
            <a:schemeClr val="accent2">
              <a:lumMod val="5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79800" cy="729684"/>
            </a:xfrm>
            <a:custGeom>
              <a:avLst/>
              <a:gdLst/>
              <a:ahLst/>
              <a:cxnLst/>
              <a:rect l="l" t="t" r="r" b="b"/>
              <a:pathLst>
                <a:path w="3479800" h="729684">
                  <a:moveTo>
                    <a:pt x="0" y="0"/>
                  </a:moveTo>
                  <a:lnTo>
                    <a:pt x="3479800" y="0"/>
                  </a:lnTo>
                  <a:lnTo>
                    <a:pt x="3479800" y="729684"/>
                  </a:lnTo>
                  <a:lnTo>
                    <a:pt x="0" y="729684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TextBox 12"/>
          <p:cNvSpPr txBox="1"/>
          <p:nvPr/>
        </p:nvSpPr>
        <p:spPr>
          <a:xfrm>
            <a:off x="1790186" y="1503617"/>
            <a:ext cx="449520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WASTE MANAGEMENT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42370" y="4924793"/>
            <a:ext cx="8664578" cy="1542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>
                <a:solidFill>
                  <a:srgbClr val="3B3B3B"/>
                </a:solidFill>
              </a:rPr>
              <a:t>BY </a:t>
            </a:r>
          </a:p>
          <a:p>
            <a:pPr>
              <a:lnSpc>
                <a:spcPts val="2000"/>
              </a:lnSpc>
            </a:pPr>
            <a:r>
              <a:rPr lang="sv-SE" sz="2000" dirty="0">
                <a:solidFill>
                  <a:srgbClr val="3B3B3B"/>
                </a:solidFill>
              </a:rPr>
              <a:t>Mahmoud Mansour                                                                Ahmed Abd All Allah</a:t>
            </a:r>
          </a:p>
          <a:p>
            <a:pPr>
              <a:lnSpc>
                <a:spcPts val="2000"/>
              </a:lnSpc>
            </a:pPr>
            <a:r>
              <a:rPr lang="sv-SE" sz="2000" dirty="0">
                <a:solidFill>
                  <a:srgbClr val="3B3B3B"/>
                </a:solidFill>
              </a:rPr>
              <a:t>Mohamed Adel                                                                         Youssef   Khaled</a:t>
            </a:r>
          </a:p>
          <a:p>
            <a:pPr>
              <a:lnSpc>
                <a:spcPts val="2000"/>
              </a:lnSpc>
            </a:pPr>
            <a:r>
              <a:rPr lang="sv-SE" sz="2000" dirty="0">
                <a:solidFill>
                  <a:srgbClr val="3B3B3B"/>
                </a:solidFill>
              </a:rPr>
              <a:t>Mohamed Hussin       </a:t>
            </a:r>
          </a:p>
          <a:p>
            <a:pPr>
              <a:lnSpc>
                <a:spcPts val="2000"/>
              </a:lnSpc>
            </a:pPr>
            <a:r>
              <a:rPr lang="sv-SE" sz="2000" dirty="0">
                <a:solidFill>
                  <a:srgbClr val="3B3B3B"/>
                </a:solidFill>
              </a:rPr>
              <a:t>                                                            Dr. Aml Mahmoud </a:t>
            </a:r>
          </a:p>
          <a:p>
            <a:pPr>
              <a:lnSpc>
                <a:spcPts val="2000"/>
              </a:lnSpc>
            </a:pPr>
            <a:endParaRPr lang="sv-SE" sz="2000" dirty="0">
              <a:solidFill>
                <a:srgbClr val="3B3B3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6868E-407A-4296-8DD1-6C237E34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1</a:t>
            </a:fld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9C5578-0B81-4CC0-AF3E-41C9057C1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6" y="0"/>
            <a:ext cx="3231473" cy="1411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BEEABC-F9A7-4201-8F83-04F288C01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52" y="129125"/>
            <a:ext cx="1731214" cy="14964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72200"/>
            <a:ext cx="12192000" cy="685800"/>
            <a:chOff x="0" y="0"/>
            <a:chExt cx="6186311" cy="347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"/>
            </a:xfrm>
            <a:custGeom>
              <a:avLst/>
              <a:gdLst/>
              <a:ahLst/>
              <a:cxnLst/>
              <a:rect l="l" t="t" r="r" b="b"/>
              <a:pathLst>
                <a:path w="6186311" h="347980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199884" y="3425180"/>
            <a:ext cx="488413" cy="941081"/>
            <a:chOff x="0" y="0"/>
            <a:chExt cx="351285" cy="6768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1285" cy="676861"/>
            </a:xfrm>
            <a:custGeom>
              <a:avLst/>
              <a:gdLst/>
              <a:ahLst/>
              <a:cxnLst/>
              <a:rect l="l" t="t" r="r" b="b"/>
              <a:pathLst>
                <a:path w="351285" h="676861">
                  <a:moveTo>
                    <a:pt x="0" y="0"/>
                  </a:moveTo>
                  <a:lnTo>
                    <a:pt x="351285" y="0"/>
                  </a:lnTo>
                  <a:lnTo>
                    <a:pt x="351285" y="676861"/>
                  </a:lnTo>
                  <a:lnTo>
                    <a:pt x="0" y="676861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506200" y="873752"/>
            <a:ext cx="685800" cy="5984248"/>
            <a:chOff x="0" y="0"/>
            <a:chExt cx="347980" cy="3036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7980" cy="3036452"/>
            </a:xfrm>
            <a:custGeom>
              <a:avLst/>
              <a:gdLst/>
              <a:ahLst/>
              <a:cxnLst/>
              <a:rect l="l" t="t" r="r" b="b"/>
              <a:pathLst>
                <a:path w="347980" h="3036452">
                  <a:moveTo>
                    <a:pt x="0" y="0"/>
                  </a:moveTo>
                  <a:lnTo>
                    <a:pt x="347980" y="0"/>
                  </a:lnTo>
                  <a:lnTo>
                    <a:pt x="347980" y="3036452"/>
                  </a:lnTo>
                  <a:lnTo>
                    <a:pt x="0" y="3036452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885573" y="5664200"/>
            <a:ext cx="2620627" cy="508001"/>
            <a:chOff x="0" y="0"/>
            <a:chExt cx="1884853" cy="365373"/>
          </a:xfrm>
          <a:solidFill>
            <a:schemeClr val="accent2">
              <a:lumMod val="50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84853" cy="365373"/>
            </a:xfrm>
            <a:custGeom>
              <a:avLst/>
              <a:gdLst/>
              <a:ahLst/>
              <a:cxnLst/>
              <a:rect l="l" t="t" r="r" b="b"/>
              <a:pathLst>
                <a:path w="1884853" h="365373">
                  <a:moveTo>
                    <a:pt x="0" y="0"/>
                  </a:moveTo>
                  <a:lnTo>
                    <a:pt x="1884853" y="0"/>
                  </a:lnTo>
                  <a:lnTo>
                    <a:pt x="1884853" y="365373"/>
                  </a:lnTo>
                  <a:lnTo>
                    <a:pt x="0" y="365373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1409049" y="97151"/>
            <a:ext cx="880102" cy="685800"/>
            <a:chOff x="0" y="0"/>
            <a:chExt cx="8403354" cy="65481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03355" cy="6548127"/>
            </a:xfrm>
            <a:custGeom>
              <a:avLst/>
              <a:gdLst/>
              <a:ahLst/>
              <a:cxnLst/>
              <a:rect l="l" t="t" r="r" b="b"/>
              <a:pathLst>
                <a:path w="8403355" h="6548127">
                  <a:moveTo>
                    <a:pt x="8403355" y="6548127"/>
                  </a:moveTo>
                  <a:lnTo>
                    <a:pt x="0" y="6548127"/>
                  </a:lnTo>
                  <a:lnTo>
                    <a:pt x="0" y="0"/>
                  </a:lnTo>
                  <a:lnTo>
                    <a:pt x="8403355" y="6548127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145683" y="3395241"/>
            <a:ext cx="4184950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EXISTING CONDITION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2557" y="1182370"/>
            <a:ext cx="2282489" cy="16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>
                <a:solidFill>
                  <a:srgbClr val="FFFFFF"/>
                </a:solidFill>
                <a:latin typeface="Josefin Sans Bold"/>
              </a:rPr>
              <a:t>TIMMERMAN INDUSTRIES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06D3BAC9-819D-4C82-B0A9-199AF90DA7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3976" r="45043"/>
          <a:stretch>
            <a:fillRect/>
          </a:stretch>
        </p:blipFill>
        <p:spPr>
          <a:xfrm>
            <a:off x="8879992" y="873751"/>
            <a:ext cx="2620626" cy="4790447"/>
          </a:xfrm>
          <a:prstGeom prst="rect">
            <a:avLst/>
          </a:prstGeom>
        </p:spPr>
      </p:pic>
      <p:sp>
        <p:nvSpPr>
          <p:cNvPr id="17" name="Freeform: Shape 75">
            <a:extLst>
              <a:ext uri="{FF2B5EF4-FFF2-40B4-BE49-F238E27FC236}">
                <a16:creationId xmlns:a16="http://schemas.microsoft.com/office/drawing/2014/main" id="{A18E202D-02B8-4212-9394-B78D8E895B82}"/>
              </a:ext>
            </a:extLst>
          </p:cNvPr>
          <p:cNvSpPr/>
          <p:nvPr/>
        </p:nvSpPr>
        <p:spPr>
          <a:xfrm>
            <a:off x="-66757" y="-18576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0E63D8-287D-4FA9-AE40-A52AB702F3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5" y="64790"/>
            <a:ext cx="2962275" cy="34912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58043D-ED62-4134-BD06-83101B5A1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76" y="155248"/>
            <a:ext cx="1269536" cy="8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50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75">
            <a:extLst>
              <a:ext uri="{FF2B5EF4-FFF2-40B4-BE49-F238E27FC236}">
                <a16:creationId xmlns:a16="http://schemas.microsoft.com/office/drawing/2014/main" id="{9DCC886C-748A-4150-ADC2-ADC5D75FFCA7}"/>
              </a:ext>
            </a:extLst>
          </p:cNvPr>
          <p:cNvSpPr/>
          <p:nvPr/>
        </p:nvSpPr>
        <p:spPr>
          <a:xfrm>
            <a:off x="7237207" y="4530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4C080C2-C505-42EF-8753-30AD998D4C6F}"/>
              </a:ext>
            </a:extLst>
          </p:cNvPr>
          <p:cNvSpPr txBox="1">
            <a:spLocks/>
          </p:cNvSpPr>
          <p:nvPr/>
        </p:nvSpPr>
        <p:spPr>
          <a:xfrm>
            <a:off x="960377" y="-114153"/>
            <a:ext cx="8024799" cy="2343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8295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9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  <a:latin typeface="+mn-lt"/>
                <a:cs typeface="Segoe UI" panose="020B0502040204020203" pitchFamily="34" charset="0"/>
              </a:rPr>
              <a:t>NATIONAL SOLID WASTE MANAGEMENT PERFORMANCE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4322600-F93A-462E-8096-F2965AB0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0541" y="6275669"/>
            <a:ext cx="1320800" cy="365125"/>
          </a:xfrm>
        </p:spPr>
        <p:txBody>
          <a:bodyPr/>
          <a:lstStyle/>
          <a:p>
            <a:fld id="{2B9B6E67-4CF6-4CAB-9A33-628E01961979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D14386AD-7404-495F-B41B-112819328A81}"/>
              </a:ext>
            </a:extLst>
          </p:cNvPr>
          <p:cNvGrpSpPr/>
          <p:nvPr/>
        </p:nvGrpSpPr>
        <p:grpSpPr>
          <a:xfrm>
            <a:off x="355549" y="609848"/>
            <a:ext cx="488413" cy="742866"/>
            <a:chOff x="0" y="0"/>
            <a:chExt cx="351285" cy="534297"/>
          </a:xfrm>
          <a:solidFill>
            <a:schemeClr val="accent2">
              <a:lumMod val="50000"/>
            </a:schemeClr>
          </a:solidFill>
        </p:grpSpPr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99CF3EC-1B38-44A8-8795-DA30AECFF0F0}"/>
                </a:ext>
              </a:extLst>
            </p:cNvPr>
            <p:cNvSpPr/>
            <p:nvPr/>
          </p:nvSpPr>
          <p:spPr>
            <a:xfrm>
              <a:off x="0" y="0"/>
              <a:ext cx="351285" cy="534297"/>
            </a:xfrm>
            <a:custGeom>
              <a:avLst/>
              <a:gdLst/>
              <a:ahLst/>
              <a:cxnLst/>
              <a:rect l="l" t="t" r="r" b="b"/>
              <a:pathLst>
                <a:path w="351285" h="534297">
                  <a:moveTo>
                    <a:pt x="0" y="0"/>
                  </a:moveTo>
                  <a:lnTo>
                    <a:pt x="351285" y="0"/>
                  </a:lnTo>
                  <a:lnTo>
                    <a:pt x="351285" y="534297"/>
                  </a:lnTo>
                  <a:lnTo>
                    <a:pt x="0" y="534297"/>
                  </a:lnTo>
                  <a:close/>
                </a:path>
              </a:pathLst>
            </a:custGeom>
            <a:grpFill/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AD6CD-5FED-4384-9B87-EA4EAA712566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FAD505-4331-4A7A-976D-1288D4597266}"/>
              </a:ext>
            </a:extLst>
          </p:cNvPr>
          <p:cNvSpPr txBox="1"/>
          <p:nvPr/>
        </p:nvSpPr>
        <p:spPr>
          <a:xfrm>
            <a:off x="341685" y="2002731"/>
            <a:ext cx="4348892" cy="35394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</a:rPr>
              <a:t>Waste Reduction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78A86-42BA-4421-A327-E961AEA42B65}"/>
              </a:ext>
            </a:extLst>
          </p:cNvPr>
          <p:cNvSpPr txBox="1"/>
          <p:nvPr/>
        </p:nvSpPr>
        <p:spPr>
          <a:xfrm>
            <a:off x="5088378" y="2020713"/>
            <a:ext cx="4348892" cy="35394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</a:rPr>
              <a:t>Waste Handling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083DCE-C9AA-463E-AD69-496370154C40}"/>
              </a:ext>
            </a:extLst>
          </p:cNvPr>
          <p:cNvCxnSpPr/>
          <p:nvPr/>
        </p:nvCxnSpPr>
        <p:spPr>
          <a:xfrm>
            <a:off x="4874074" y="1790459"/>
            <a:ext cx="0" cy="436122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D41CF3-61CE-4464-BBCC-A430CB48DD20}"/>
              </a:ext>
            </a:extLst>
          </p:cNvPr>
          <p:cNvGrpSpPr/>
          <p:nvPr/>
        </p:nvGrpSpPr>
        <p:grpSpPr>
          <a:xfrm>
            <a:off x="9856142" y="1962391"/>
            <a:ext cx="2322016" cy="3314119"/>
            <a:chOff x="380538" y="1521590"/>
            <a:chExt cx="2962420" cy="3557061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17B34EE-C117-4D71-97FF-051EAD97F123}"/>
                </a:ext>
              </a:extLst>
            </p:cNvPr>
            <p:cNvSpPr/>
            <p:nvPr/>
          </p:nvSpPr>
          <p:spPr>
            <a:xfrm>
              <a:off x="380538" y="1607635"/>
              <a:ext cx="2640246" cy="34710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A24D77F-EE94-41A7-9E50-E80D18CF97D1}"/>
                </a:ext>
              </a:extLst>
            </p:cNvPr>
            <p:cNvSpPr/>
            <p:nvPr/>
          </p:nvSpPr>
          <p:spPr>
            <a:xfrm>
              <a:off x="476267" y="4093379"/>
              <a:ext cx="235679" cy="825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44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339917-2880-4B60-AB29-0CFD439CC8E1}"/>
                </a:ext>
              </a:extLst>
            </p:cNvPr>
            <p:cNvSpPr/>
            <p:nvPr/>
          </p:nvSpPr>
          <p:spPr>
            <a:xfrm>
              <a:off x="476267" y="2888773"/>
              <a:ext cx="2866691" cy="12883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400" b="1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MANAGED WASTE IN </a:t>
              </a:r>
            </a:p>
            <a:p>
              <a:r>
                <a:rPr lang="en-US" sz="2400" b="1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2019</a:t>
              </a:r>
            </a:p>
          </p:txBody>
        </p:sp>
        <p:pic>
          <p:nvPicPr>
            <p:cNvPr id="82" name="Picture 2" descr="Rubbish and recycling">
              <a:extLst>
                <a:ext uri="{FF2B5EF4-FFF2-40B4-BE49-F238E27FC236}">
                  <a16:creationId xmlns:a16="http://schemas.microsoft.com/office/drawing/2014/main" id="{7F14FA16-E220-4CD3-9568-BCD11FB39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44" y="1521590"/>
              <a:ext cx="1639569" cy="1639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672053A-1DFF-499E-9704-51B9363CF7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141509"/>
              </p:ext>
            </p:extLst>
          </p:nvPr>
        </p:nvGraphicFramePr>
        <p:xfrm>
          <a:off x="97042" y="2803349"/>
          <a:ext cx="4562729" cy="2908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0C3CD93-3399-4B41-89E9-E0B6B7C81A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447787"/>
              </p:ext>
            </p:extLst>
          </p:nvPr>
        </p:nvGraphicFramePr>
        <p:xfrm>
          <a:off x="5151288" y="27261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48F137FD-2467-491B-AF8F-822AA5791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29" y="1"/>
            <a:ext cx="1188075" cy="96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9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75">
            <a:extLst>
              <a:ext uri="{FF2B5EF4-FFF2-40B4-BE49-F238E27FC236}">
                <a16:creationId xmlns:a16="http://schemas.microsoft.com/office/drawing/2014/main" id="{52BE6809-9298-4C3B-9B4C-29E5DCBCB310}"/>
              </a:ext>
            </a:extLst>
          </p:cNvPr>
          <p:cNvSpPr/>
          <p:nvPr/>
        </p:nvSpPr>
        <p:spPr>
          <a:xfrm>
            <a:off x="7237207" y="4530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E249D4-CC86-4F46-8DB4-855D0764ADD9}"/>
              </a:ext>
            </a:extLst>
          </p:cNvPr>
          <p:cNvSpPr/>
          <p:nvPr/>
        </p:nvSpPr>
        <p:spPr>
          <a:xfrm>
            <a:off x="380538" y="1439912"/>
            <a:ext cx="3017358" cy="4351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1558" y="516355"/>
            <a:ext cx="10757535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</a:pPr>
            <a:r>
              <a:rPr lang="en-US" b="1" i="0" u="none" dirty="0">
                <a:solidFill>
                  <a:schemeClr val="dk1"/>
                </a:solidFill>
                <a:latin typeface="Arial" panose="020B0604020202020204" pitchFamily="34" charset="0"/>
                <a:ea typeface="Calibri" panose="020F0502020204030204"/>
                <a:cs typeface="Arial" panose="020B0604020202020204" pitchFamily="34" charset="0"/>
                <a:sym typeface="Calibri" panose="020F0502020204030204"/>
              </a:rPr>
              <a:t>CONDITION OF LANDFILLS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52640-C39D-4C99-9A67-84ACCC4E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0541" y="6275669"/>
            <a:ext cx="1320800" cy="365125"/>
          </a:xfrm>
        </p:spPr>
        <p:txBody>
          <a:bodyPr/>
          <a:lstStyle/>
          <a:p>
            <a:fld id="{2B9B6E67-4CF6-4CAB-9A33-628E01961979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Google Shape;671;p23">
            <a:extLst>
              <a:ext uri="{FF2B5EF4-FFF2-40B4-BE49-F238E27FC236}">
                <a16:creationId xmlns:a16="http://schemas.microsoft.com/office/drawing/2014/main" id="{F2A31A31-DE36-40F3-8200-D03630D8AF22}"/>
              </a:ext>
            </a:extLst>
          </p:cNvPr>
          <p:cNvSpPr txBox="1"/>
          <p:nvPr/>
        </p:nvSpPr>
        <p:spPr>
          <a:xfrm>
            <a:off x="476268" y="4782979"/>
            <a:ext cx="1740504" cy="83095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cs typeface="Calibri"/>
                <a:sym typeface="Calibri"/>
              </a:rPr>
              <a:t>OPEN DUMPING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9B56C-862D-4A30-BBA0-482AC2BEC323}"/>
              </a:ext>
            </a:extLst>
          </p:cNvPr>
          <p:cNvSpPr/>
          <p:nvPr/>
        </p:nvSpPr>
        <p:spPr>
          <a:xfrm>
            <a:off x="476268" y="2951946"/>
            <a:ext cx="2836344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5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LANDFILL CONDITION IN 2019</a:t>
            </a:r>
          </a:p>
        </p:txBody>
      </p:sp>
      <p:pic>
        <p:nvPicPr>
          <p:cNvPr id="2050" name="Picture 2" descr="Landfill Icon - Download Landfill Icon 383781 | Noun Project">
            <a:extLst>
              <a:ext uri="{FF2B5EF4-FFF2-40B4-BE49-F238E27FC236}">
                <a16:creationId xmlns:a16="http://schemas.microsoft.com/office/drawing/2014/main" id="{D605DB3E-FB51-4DB7-9148-CEA21AA81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38" y="124406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1">
            <a:extLst>
              <a:ext uri="{FF2B5EF4-FFF2-40B4-BE49-F238E27FC236}">
                <a16:creationId xmlns:a16="http://schemas.microsoft.com/office/drawing/2014/main" id="{9748F1F7-FEDD-4B0E-840B-D508E74AFED9}"/>
              </a:ext>
            </a:extLst>
          </p:cNvPr>
          <p:cNvGrpSpPr/>
          <p:nvPr/>
        </p:nvGrpSpPr>
        <p:grpSpPr>
          <a:xfrm>
            <a:off x="463145" y="622964"/>
            <a:ext cx="488413" cy="742866"/>
            <a:chOff x="0" y="0"/>
            <a:chExt cx="351285" cy="534297"/>
          </a:xfrm>
          <a:solidFill>
            <a:schemeClr val="accent2">
              <a:lumMod val="50000"/>
            </a:schemeClr>
          </a:solidFill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278965E-E87E-4DA6-A61B-11849FFC778F}"/>
                </a:ext>
              </a:extLst>
            </p:cNvPr>
            <p:cNvSpPr/>
            <p:nvPr/>
          </p:nvSpPr>
          <p:spPr>
            <a:xfrm>
              <a:off x="0" y="0"/>
              <a:ext cx="351285" cy="534297"/>
            </a:xfrm>
            <a:custGeom>
              <a:avLst/>
              <a:gdLst/>
              <a:ahLst/>
              <a:cxnLst/>
              <a:rect l="l" t="t" r="r" b="b"/>
              <a:pathLst>
                <a:path w="351285" h="534297">
                  <a:moveTo>
                    <a:pt x="0" y="0"/>
                  </a:moveTo>
                  <a:lnTo>
                    <a:pt x="351285" y="0"/>
                  </a:lnTo>
                  <a:lnTo>
                    <a:pt x="351285" y="534297"/>
                  </a:lnTo>
                  <a:lnTo>
                    <a:pt x="0" y="534297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C13C03C-5435-4AD6-B4B5-78D56F5D25E8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FE8CD1D-9EF9-4004-A986-0617C8AB16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7090386"/>
              </p:ext>
            </p:extLst>
          </p:nvPr>
        </p:nvGraphicFramePr>
        <p:xfrm>
          <a:off x="3962400" y="1387612"/>
          <a:ext cx="7753332" cy="4314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 Box 99">
            <a:extLst>
              <a:ext uri="{FF2B5EF4-FFF2-40B4-BE49-F238E27FC236}">
                <a16:creationId xmlns:a16="http://schemas.microsoft.com/office/drawing/2014/main" id="{7A95E078-F407-45FD-B319-20F540F7ADFA}"/>
              </a:ext>
            </a:extLst>
          </p:cNvPr>
          <p:cNvSpPr txBox="1"/>
          <p:nvPr/>
        </p:nvSpPr>
        <p:spPr>
          <a:xfrm>
            <a:off x="3962400" y="5702075"/>
            <a:ext cx="8083420" cy="2616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1100" b="1" i="1" dirty="0">
                <a:solidFill>
                  <a:srgbClr val="000000"/>
                </a:solidFill>
                <a:latin typeface="Calibri" panose="020F0502020204030204" charset="0"/>
                <a:ea typeface="SimSun" panose="02010600030101010101" pitchFamily="2" charset="-122"/>
              </a:rPr>
              <a:t>Source: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963C5A-9E08-444A-A712-E54239E949B6}"/>
              </a:ext>
            </a:extLst>
          </p:cNvPr>
          <p:cNvSpPr/>
          <p:nvPr/>
        </p:nvSpPr>
        <p:spPr>
          <a:xfrm>
            <a:off x="380538" y="3933616"/>
            <a:ext cx="22781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66.37%</a:t>
            </a:r>
            <a:endParaRPr lang="en-US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09ECC7-89E6-43A2-8B9D-EABC21F93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249" y="61955"/>
            <a:ext cx="1495610" cy="9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06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72200"/>
            <a:ext cx="12192000" cy="685800"/>
            <a:chOff x="0" y="0"/>
            <a:chExt cx="6186311" cy="347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"/>
            </a:xfrm>
            <a:custGeom>
              <a:avLst/>
              <a:gdLst/>
              <a:ahLst/>
              <a:cxnLst/>
              <a:rect l="l" t="t" r="r" b="b"/>
              <a:pathLst>
                <a:path w="6186311" h="347980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199884" y="3425180"/>
            <a:ext cx="488413" cy="941081"/>
            <a:chOff x="0" y="0"/>
            <a:chExt cx="351285" cy="6768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1285" cy="676861"/>
            </a:xfrm>
            <a:custGeom>
              <a:avLst/>
              <a:gdLst/>
              <a:ahLst/>
              <a:cxnLst/>
              <a:rect l="l" t="t" r="r" b="b"/>
              <a:pathLst>
                <a:path w="351285" h="676861">
                  <a:moveTo>
                    <a:pt x="0" y="0"/>
                  </a:moveTo>
                  <a:lnTo>
                    <a:pt x="351285" y="0"/>
                  </a:lnTo>
                  <a:lnTo>
                    <a:pt x="351285" y="676861"/>
                  </a:lnTo>
                  <a:lnTo>
                    <a:pt x="0" y="676861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506200" y="873752"/>
            <a:ext cx="685800" cy="5984248"/>
            <a:chOff x="0" y="0"/>
            <a:chExt cx="347980" cy="3036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7980" cy="3036452"/>
            </a:xfrm>
            <a:custGeom>
              <a:avLst/>
              <a:gdLst/>
              <a:ahLst/>
              <a:cxnLst/>
              <a:rect l="l" t="t" r="r" b="b"/>
              <a:pathLst>
                <a:path w="347980" h="3036452">
                  <a:moveTo>
                    <a:pt x="0" y="0"/>
                  </a:moveTo>
                  <a:lnTo>
                    <a:pt x="347980" y="0"/>
                  </a:lnTo>
                  <a:lnTo>
                    <a:pt x="347980" y="3036452"/>
                  </a:lnTo>
                  <a:lnTo>
                    <a:pt x="0" y="3036452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885573" y="5664200"/>
            <a:ext cx="2620627" cy="508001"/>
            <a:chOff x="0" y="0"/>
            <a:chExt cx="1884853" cy="365373"/>
          </a:xfrm>
          <a:solidFill>
            <a:schemeClr val="accent2">
              <a:lumMod val="50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84853" cy="365373"/>
            </a:xfrm>
            <a:custGeom>
              <a:avLst/>
              <a:gdLst/>
              <a:ahLst/>
              <a:cxnLst/>
              <a:rect l="l" t="t" r="r" b="b"/>
              <a:pathLst>
                <a:path w="1884853" h="365373">
                  <a:moveTo>
                    <a:pt x="0" y="0"/>
                  </a:moveTo>
                  <a:lnTo>
                    <a:pt x="1884853" y="0"/>
                  </a:lnTo>
                  <a:lnTo>
                    <a:pt x="1884853" y="365373"/>
                  </a:lnTo>
                  <a:lnTo>
                    <a:pt x="0" y="365373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1409049" y="97151"/>
            <a:ext cx="880102" cy="685800"/>
            <a:chOff x="0" y="0"/>
            <a:chExt cx="8403354" cy="65481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03355" cy="6548127"/>
            </a:xfrm>
            <a:custGeom>
              <a:avLst/>
              <a:gdLst/>
              <a:ahLst/>
              <a:cxnLst/>
              <a:rect l="l" t="t" r="r" b="b"/>
              <a:pathLst>
                <a:path w="8403355" h="6548127">
                  <a:moveTo>
                    <a:pt x="8403355" y="6548127"/>
                  </a:moveTo>
                  <a:lnTo>
                    <a:pt x="0" y="6548127"/>
                  </a:lnTo>
                  <a:lnTo>
                    <a:pt x="0" y="0"/>
                  </a:lnTo>
                  <a:lnTo>
                    <a:pt x="8403355" y="6548127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127021" y="3588877"/>
            <a:ext cx="4184950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ACTIONS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2557" y="1182370"/>
            <a:ext cx="2282489" cy="16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>
                <a:solidFill>
                  <a:srgbClr val="FFFFFF"/>
                </a:solidFill>
                <a:latin typeface="Josefin Sans Bold"/>
              </a:rPr>
              <a:t>TIMMERMAN INDUSTRIES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06D3BAC9-819D-4C82-B0A9-199AF90DA7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3976" r="45043"/>
          <a:stretch>
            <a:fillRect/>
          </a:stretch>
        </p:blipFill>
        <p:spPr>
          <a:xfrm>
            <a:off x="8879992" y="873751"/>
            <a:ext cx="2620626" cy="4790447"/>
          </a:xfrm>
          <a:prstGeom prst="rect">
            <a:avLst/>
          </a:prstGeom>
        </p:spPr>
      </p:pic>
      <p:sp>
        <p:nvSpPr>
          <p:cNvPr id="17" name="Freeform: Shape 75">
            <a:extLst>
              <a:ext uri="{FF2B5EF4-FFF2-40B4-BE49-F238E27FC236}">
                <a16:creationId xmlns:a16="http://schemas.microsoft.com/office/drawing/2014/main" id="{A18E202D-02B8-4212-9394-B78D8E895B82}"/>
              </a:ext>
            </a:extLst>
          </p:cNvPr>
          <p:cNvSpPr/>
          <p:nvPr/>
        </p:nvSpPr>
        <p:spPr>
          <a:xfrm>
            <a:off x="-66757" y="-18576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CF131C-E9FB-4B9A-A420-1C8EDAF349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5" y="64790"/>
            <a:ext cx="2962275" cy="34912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BC9F23-F703-4CEB-A195-1F4DD2603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18" y="38518"/>
            <a:ext cx="1229003" cy="10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1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75">
            <a:extLst>
              <a:ext uri="{FF2B5EF4-FFF2-40B4-BE49-F238E27FC236}">
                <a16:creationId xmlns:a16="http://schemas.microsoft.com/office/drawing/2014/main" id="{0B533CA5-AF12-4946-AEEF-6DD25C7FF627}"/>
              </a:ext>
            </a:extLst>
          </p:cNvPr>
          <p:cNvSpPr/>
          <p:nvPr/>
        </p:nvSpPr>
        <p:spPr>
          <a:xfrm>
            <a:off x="7376244" y="-63742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43950" y="2313929"/>
            <a:ext cx="1963734" cy="1118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b="1" dirty="0">
                <a:solidFill>
                  <a:srgbClr val="70330A"/>
                </a:solidFill>
              </a:rPr>
              <a:t>Developing The Industrialization of Waste Management</a:t>
            </a:r>
          </a:p>
          <a:p>
            <a:pPr algn="ctr">
              <a:lnSpc>
                <a:spcPts val="2239"/>
              </a:lnSpc>
            </a:pPr>
            <a:endParaRPr lang="en-US" b="1" dirty="0">
              <a:solidFill>
                <a:srgbClr val="70330A"/>
              </a:solidFill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4186046" y="2316724"/>
            <a:ext cx="1639894" cy="1401025"/>
            <a:chOff x="-578" y="906221"/>
            <a:chExt cx="3279789" cy="2802050"/>
          </a:xfrm>
        </p:grpSpPr>
        <p:sp>
          <p:nvSpPr>
            <p:cNvPr id="13" name="TextBox 13"/>
            <p:cNvSpPr txBox="1"/>
            <p:nvPr/>
          </p:nvSpPr>
          <p:spPr>
            <a:xfrm>
              <a:off x="-578" y="2013277"/>
              <a:ext cx="3279211" cy="47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endParaRPr lang="en-US" sz="140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06221"/>
              <a:ext cx="3279211" cy="280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b="1" dirty="0">
                  <a:solidFill>
                    <a:srgbClr val="70330A"/>
                  </a:solidFill>
                </a:rPr>
                <a:t>State Budget and Special Allocation Funds Support</a:t>
              </a:r>
            </a:p>
            <a:p>
              <a:pPr algn="ctr">
                <a:lnSpc>
                  <a:spcPts val="2239"/>
                </a:lnSpc>
              </a:pPr>
              <a:endParaRPr lang="en-US" b="1" dirty="0">
                <a:solidFill>
                  <a:srgbClr val="70330A"/>
                </a:solidFill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302964" y="2188874"/>
            <a:ext cx="185561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b="1" dirty="0">
                <a:solidFill>
                  <a:srgbClr val="70330A"/>
                </a:solidFill>
              </a:rPr>
              <a:t>Implementation Program as an instrument to encourage local governments to increase their waste management capacity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76732" y="2316724"/>
            <a:ext cx="1639605" cy="83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b="1" dirty="0">
                <a:solidFill>
                  <a:srgbClr val="70330A"/>
                </a:solidFill>
              </a:rPr>
              <a:t>Private sector and international donors support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562299" y="1681683"/>
            <a:ext cx="7237635" cy="507190"/>
            <a:chOff x="0" y="-104775"/>
            <a:chExt cx="14475270" cy="101438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04775"/>
              <a:ext cx="804494" cy="1014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07"/>
                </a:lnSpc>
              </a:pPr>
              <a:r>
                <a:rPr lang="en-US" sz="2933" spc="501">
                  <a:latin typeface="Josefin Sans Bold Bold"/>
                </a:rPr>
                <a:t>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575484" y="-104775"/>
              <a:ext cx="804494" cy="1014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07"/>
                </a:lnSpc>
              </a:pPr>
              <a:r>
                <a:rPr lang="en-US" sz="2933" spc="501">
                  <a:latin typeface="Josefin Sans Bold Bold"/>
                </a:rPr>
                <a:t>2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926796" y="-104775"/>
              <a:ext cx="804494" cy="1014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07"/>
                </a:lnSpc>
              </a:pPr>
              <a:r>
                <a:rPr lang="en-US" sz="2933" spc="501">
                  <a:latin typeface="Josefin Sans Bold Bold"/>
                </a:rPr>
                <a:t>3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670776" y="-104775"/>
              <a:ext cx="804494" cy="1014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07"/>
                </a:lnSpc>
              </a:pPr>
              <a:r>
                <a:rPr lang="en-US" sz="2933" spc="501">
                  <a:latin typeface="Josefin Sans Bold Bold"/>
                </a:rPr>
                <a:t>4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804493" y="395393"/>
              <a:ext cx="3529461" cy="0"/>
            </a:xfrm>
            <a:prstGeom prst="line">
              <a:avLst/>
            </a:prstGeom>
            <a:ln w="38100" cap="flat">
              <a:solidFill>
                <a:schemeClr val="accent2">
                  <a:lumMod val="75000"/>
                </a:scheme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5397334" y="382693"/>
              <a:ext cx="3529461" cy="0"/>
            </a:xfrm>
            <a:prstGeom prst="line">
              <a:avLst/>
            </a:prstGeom>
            <a:ln w="38100" cap="flat">
              <a:solidFill>
                <a:schemeClr val="accent2">
                  <a:lumMod val="75000"/>
                </a:scheme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9980379" y="382693"/>
              <a:ext cx="3529461" cy="0"/>
            </a:xfrm>
            <a:prstGeom prst="line">
              <a:avLst/>
            </a:prstGeom>
            <a:ln w="38100" cap="flat">
              <a:solidFill>
                <a:schemeClr val="accent2">
                  <a:lumMod val="75000"/>
                </a:schemeClr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3885BD1-3513-4F03-A566-98CD0D029349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02EB13C1-125A-4B86-AA0C-3480856C9EC0}"/>
              </a:ext>
            </a:extLst>
          </p:cNvPr>
          <p:cNvSpPr txBox="1"/>
          <p:nvPr/>
        </p:nvSpPr>
        <p:spPr>
          <a:xfrm>
            <a:off x="733541" y="577560"/>
            <a:ext cx="12833168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3500" b="1" dirty="0"/>
              <a:t>IMPROVING REGIONAL WASTE MANAGEMENT CAPACITY</a:t>
            </a: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76105FFE-6C8F-4AF7-ADF4-C25512001F2F}"/>
              </a:ext>
            </a:extLst>
          </p:cNvPr>
          <p:cNvGrpSpPr/>
          <p:nvPr/>
        </p:nvGrpSpPr>
        <p:grpSpPr>
          <a:xfrm>
            <a:off x="0" y="505882"/>
            <a:ext cx="488413" cy="685800"/>
            <a:chOff x="0" y="0"/>
            <a:chExt cx="351285" cy="493253"/>
          </a:xfrm>
          <a:solidFill>
            <a:schemeClr val="accent2">
              <a:lumMod val="50000"/>
            </a:schemeClr>
          </a:solidFill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3F1E2FAF-54D7-428F-A1F4-1D846079EBFE}"/>
                </a:ext>
              </a:extLst>
            </p:cNvPr>
            <p:cNvSpPr/>
            <p:nvPr/>
          </p:nvSpPr>
          <p:spPr>
            <a:xfrm>
              <a:off x="0" y="0"/>
              <a:ext cx="351285" cy="493253"/>
            </a:xfrm>
            <a:custGeom>
              <a:avLst/>
              <a:gdLst/>
              <a:ahLst/>
              <a:cxnLst/>
              <a:rect l="l" t="t" r="r" b="b"/>
              <a:pathLst>
                <a:path w="351285" h="493253">
                  <a:moveTo>
                    <a:pt x="0" y="0"/>
                  </a:moveTo>
                  <a:lnTo>
                    <a:pt x="351285" y="0"/>
                  </a:lnTo>
                  <a:lnTo>
                    <a:pt x="351285" y="493253"/>
                  </a:lnTo>
                  <a:lnTo>
                    <a:pt x="0" y="493253"/>
                  </a:lnTo>
                  <a:close/>
                </a:path>
              </a:pathLst>
            </a:custGeom>
            <a:grpFill/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DA6F38D-D172-4BD3-AAE6-D181EACF6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149" y="79899"/>
            <a:ext cx="775187" cy="5483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75">
            <a:extLst>
              <a:ext uri="{FF2B5EF4-FFF2-40B4-BE49-F238E27FC236}">
                <a16:creationId xmlns:a16="http://schemas.microsoft.com/office/drawing/2014/main" id="{0B533CA5-AF12-4946-AEEF-6DD25C7FF627}"/>
              </a:ext>
            </a:extLst>
          </p:cNvPr>
          <p:cNvSpPr/>
          <p:nvPr/>
        </p:nvSpPr>
        <p:spPr>
          <a:xfrm>
            <a:off x="7237207" y="4530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885BD1-3513-4F03-A566-98CD0D029349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76105FFE-6C8F-4AF7-ADF4-C25512001F2F}"/>
              </a:ext>
            </a:extLst>
          </p:cNvPr>
          <p:cNvGrpSpPr/>
          <p:nvPr/>
        </p:nvGrpSpPr>
        <p:grpSpPr>
          <a:xfrm>
            <a:off x="0" y="505882"/>
            <a:ext cx="488413" cy="685800"/>
            <a:chOff x="0" y="0"/>
            <a:chExt cx="351285" cy="493253"/>
          </a:xfrm>
          <a:solidFill>
            <a:schemeClr val="accent2">
              <a:lumMod val="50000"/>
            </a:schemeClr>
          </a:solidFill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3F1E2FAF-54D7-428F-A1F4-1D846079EBFE}"/>
                </a:ext>
              </a:extLst>
            </p:cNvPr>
            <p:cNvSpPr/>
            <p:nvPr/>
          </p:nvSpPr>
          <p:spPr>
            <a:xfrm>
              <a:off x="0" y="0"/>
              <a:ext cx="351285" cy="493253"/>
            </a:xfrm>
            <a:custGeom>
              <a:avLst/>
              <a:gdLst/>
              <a:ahLst/>
              <a:cxnLst/>
              <a:rect l="l" t="t" r="r" b="b"/>
              <a:pathLst>
                <a:path w="351285" h="493253">
                  <a:moveTo>
                    <a:pt x="0" y="0"/>
                  </a:moveTo>
                  <a:lnTo>
                    <a:pt x="351285" y="0"/>
                  </a:lnTo>
                  <a:lnTo>
                    <a:pt x="351285" y="493253"/>
                  </a:lnTo>
                  <a:lnTo>
                    <a:pt x="0" y="493253"/>
                  </a:lnTo>
                  <a:close/>
                </a:path>
              </a:pathLst>
            </a:custGeom>
            <a:grpFill/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F0141F2-A0DB-42E5-ABE4-067E67548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3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EMPAT PENGELOLAAN SAMPAH TERPADU REFUSED DERIVED FUEL – TPST RDF">
            <a:extLst>
              <a:ext uri="{FF2B5EF4-FFF2-40B4-BE49-F238E27FC236}">
                <a16:creationId xmlns:a16="http://schemas.microsoft.com/office/drawing/2014/main" id="{7B7183B0-BF7C-4E78-AA8B-8B1936D51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94806" y="1509970"/>
            <a:ext cx="6857999" cy="383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4"/>
          <p:cNvGrpSpPr/>
          <p:nvPr/>
        </p:nvGrpSpPr>
        <p:grpSpPr>
          <a:xfrm>
            <a:off x="877740" y="873753"/>
            <a:ext cx="692313" cy="1687075"/>
            <a:chOff x="0" y="0"/>
            <a:chExt cx="351285" cy="856035"/>
          </a:xfrm>
          <a:solidFill>
            <a:schemeClr val="accent2">
              <a:lumMod val="5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351285" cy="856035"/>
            </a:xfrm>
            <a:custGeom>
              <a:avLst/>
              <a:gdLst/>
              <a:ahLst/>
              <a:cxnLst/>
              <a:rect l="l" t="t" r="r" b="b"/>
              <a:pathLst>
                <a:path w="351285" h="856035">
                  <a:moveTo>
                    <a:pt x="0" y="0"/>
                  </a:moveTo>
                  <a:lnTo>
                    <a:pt x="351285" y="0"/>
                  </a:lnTo>
                  <a:lnTo>
                    <a:pt x="351285" y="856035"/>
                  </a:lnTo>
                  <a:lnTo>
                    <a:pt x="0" y="856035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>
            <a:off x="877739" y="3727661"/>
            <a:ext cx="6127037" cy="2993814"/>
            <a:chOff x="0" y="0"/>
            <a:chExt cx="3108904" cy="15190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08904" cy="1519083"/>
            </a:xfrm>
            <a:custGeom>
              <a:avLst/>
              <a:gdLst/>
              <a:ahLst/>
              <a:cxnLst/>
              <a:rect l="l" t="t" r="r" b="b"/>
              <a:pathLst>
                <a:path w="3108904" h="1519083">
                  <a:moveTo>
                    <a:pt x="0" y="0"/>
                  </a:moveTo>
                  <a:lnTo>
                    <a:pt x="3108904" y="0"/>
                  </a:lnTo>
                  <a:lnTo>
                    <a:pt x="3108904" y="1519083"/>
                  </a:lnTo>
                  <a:lnTo>
                    <a:pt x="0" y="1519083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8043968" y="2709968"/>
            <a:ext cx="6858000" cy="1438064"/>
            <a:chOff x="0" y="0"/>
            <a:chExt cx="3479800" cy="729684"/>
          </a:xfrm>
          <a:solidFill>
            <a:schemeClr val="accent2">
              <a:lumMod val="5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79800" cy="729684"/>
            </a:xfrm>
            <a:custGeom>
              <a:avLst/>
              <a:gdLst/>
              <a:ahLst/>
              <a:cxnLst/>
              <a:rect l="l" t="t" r="r" b="b"/>
              <a:pathLst>
                <a:path w="3479800" h="729684">
                  <a:moveTo>
                    <a:pt x="0" y="0"/>
                  </a:moveTo>
                  <a:lnTo>
                    <a:pt x="3479800" y="0"/>
                  </a:lnTo>
                  <a:lnTo>
                    <a:pt x="3479800" y="729684"/>
                  </a:lnTo>
                  <a:lnTo>
                    <a:pt x="0" y="729684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TextBox 12"/>
          <p:cNvSpPr txBox="1"/>
          <p:nvPr/>
        </p:nvSpPr>
        <p:spPr>
          <a:xfrm>
            <a:off x="1885052" y="1301791"/>
            <a:ext cx="4462446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 dirty="0"/>
              <a:t>Any question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6868E-407A-4296-8DD1-6C237E34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16</a:t>
            </a:fld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9E579E-4A8E-48C1-A53C-304F9209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40" y="3712124"/>
            <a:ext cx="6127036" cy="2848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861556-5B1A-4571-8DAE-A68563D4E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44" y="129125"/>
            <a:ext cx="1371621" cy="11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14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EMPAT PENGELOLAAN SAMPAH TERPADU REFUSED DERIVED FUEL – TPST RDF">
            <a:extLst>
              <a:ext uri="{FF2B5EF4-FFF2-40B4-BE49-F238E27FC236}">
                <a16:creationId xmlns:a16="http://schemas.microsoft.com/office/drawing/2014/main" id="{7B7183B0-BF7C-4E78-AA8B-8B1936D51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94806" y="1509970"/>
            <a:ext cx="6857999" cy="383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4"/>
          <p:cNvGrpSpPr/>
          <p:nvPr/>
        </p:nvGrpSpPr>
        <p:grpSpPr>
          <a:xfrm>
            <a:off x="877740" y="873753"/>
            <a:ext cx="692313" cy="1687075"/>
            <a:chOff x="0" y="0"/>
            <a:chExt cx="351285" cy="856035"/>
          </a:xfrm>
          <a:solidFill>
            <a:schemeClr val="accent2">
              <a:lumMod val="5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351285" cy="856035"/>
            </a:xfrm>
            <a:custGeom>
              <a:avLst/>
              <a:gdLst/>
              <a:ahLst/>
              <a:cxnLst/>
              <a:rect l="l" t="t" r="r" b="b"/>
              <a:pathLst>
                <a:path w="351285" h="856035">
                  <a:moveTo>
                    <a:pt x="0" y="0"/>
                  </a:moveTo>
                  <a:lnTo>
                    <a:pt x="351285" y="0"/>
                  </a:lnTo>
                  <a:lnTo>
                    <a:pt x="351285" y="856035"/>
                  </a:lnTo>
                  <a:lnTo>
                    <a:pt x="0" y="856035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8043968" y="2709968"/>
            <a:ext cx="6858000" cy="1438064"/>
            <a:chOff x="0" y="0"/>
            <a:chExt cx="3479800" cy="729684"/>
          </a:xfrm>
          <a:solidFill>
            <a:schemeClr val="accent2">
              <a:lumMod val="5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79800" cy="729684"/>
            </a:xfrm>
            <a:custGeom>
              <a:avLst/>
              <a:gdLst/>
              <a:ahLst/>
              <a:cxnLst/>
              <a:rect l="l" t="t" r="r" b="b"/>
              <a:pathLst>
                <a:path w="3479800" h="729684">
                  <a:moveTo>
                    <a:pt x="0" y="0"/>
                  </a:moveTo>
                  <a:lnTo>
                    <a:pt x="3479800" y="0"/>
                  </a:lnTo>
                  <a:lnTo>
                    <a:pt x="3479800" y="729684"/>
                  </a:lnTo>
                  <a:lnTo>
                    <a:pt x="0" y="729684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TextBox 12"/>
          <p:cNvSpPr txBox="1"/>
          <p:nvPr/>
        </p:nvSpPr>
        <p:spPr>
          <a:xfrm>
            <a:off x="1885051" y="1301791"/>
            <a:ext cx="469330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 dirty="0"/>
              <a:t>Thank you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6868E-407A-4296-8DD1-6C237E34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17</a:t>
            </a:fld>
            <a:endParaRPr lang="en-ID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4424959-2CFD-4F23-BB7E-78B5261612BF}"/>
              </a:ext>
            </a:extLst>
          </p:cNvPr>
          <p:cNvSpPr txBox="1"/>
          <p:nvPr/>
        </p:nvSpPr>
        <p:spPr>
          <a:xfrm>
            <a:off x="1885052" y="4924793"/>
            <a:ext cx="8421895" cy="51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endParaRPr lang="sv-SE" sz="2000" dirty="0">
              <a:solidFill>
                <a:srgbClr val="3B3B3B"/>
              </a:solidFill>
            </a:endParaRPr>
          </a:p>
          <a:p>
            <a:pPr>
              <a:lnSpc>
                <a:spcPts val="2000"/>
              </a:lnSpc>
            </a:pPr>
            <a:endParaRPr lang="sv-SE" sz="2000" dirty="0">
              <a:solidFill>
                <a:srgbClr val="3B3B3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A0203-F471-4C8C-9A04-74322FBEE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6" y="2560828"/>
            <a:ext cx="4181474" cy="3795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EE579E-555D-4E3D-8AAD-00EC2852C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08" y="129126"/>
            <a:ext cx="1489557" cy="12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4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8441" y="873752"/>
            <a:ext cx="488413" cy="742866"/>
            <a:chOff x="0" y="0"/>
            <a:chExt cx="351285" cy="534297"/>
          </a:xfrm>
          <a:solidFill>
            <a:schemeClr val="accent2">
              <a:lumMod val="5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51285" cy="534297"/>
            </a:xfrm>
            <a:custGeom>
              <a:avLst/>
              <a:gdLst/>
              <a:ahLst/>
              <a:cxnLst/>
              <a:rect l="l" t="t" r="r" b="b"/>
              <a:pathLst>
                <a:path w="351285" h="534297">
                  <a:moveTo>
                    <a:pt x="0" y="0"/>
                  </a:moveTo>
                  <a:lnTo>
                    <a:pt x="351285" y="0"/>
                  </a:lnTo>
                  <a:lnTo>
                    <a:pt x="351285" y="534297"/>
                  </a:lnTo>
                  <a:lnTo>
                    <a:pt x="0" y="53429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5948504" y="0"/>
            <a:ext cx="6243497" cy="6858000"/>
            <a:chOff x="0" y="0"/>
            <a:chExt cx="3167997" cy="3479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67997" cy="3479800"/>
            </a:xfrm>
            <a:custGeom>
              <a:avLst/>
              <a:gdLst/>
              <a:ahLst/>
              <a:cxnLst/>
              <a:rect l="l" t="t" r="r" b="b"/>
              <a:pathLst>
                <a:path w="3167997" h="3479800">
                  <a:moveTo>
                    <a:pt x="0" y="0"/>
                  </a:moveTo>
                  <a:lnTo>
                    <a:pt x="3167997" y="0"/>
                  </a:lnTo>
                  <a:lnTo>
                    <a:pt x="3167997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37097" y="873752"/>
            <a:ext cx="5554903" cy="5298448"/>
            <a:chOff x="0" y="0"/>
            <a:chExt cx="2818599" cy="2688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18599" cy="2688472"/>
            </a:xfrm>
            <a:custGeom>
              <a:avLst/>
              <a:gdLst/>
              <a:ahLst/>
              <a:cxnLst/>
              <a:rect l="l" t="t" r="r" b="b"/>
              <a:pathLst>
                <a:path w="2818599" h="2688472">
                  <a:moveTo>
                    <a:pt x="0" y="0"/>
                  </a:moveTo>
                  <a:lnTo>
                    <a:pt x="2818599" y="0"/>
                  </a:lnTo>
                  <a:lnTo>
                    <a:pt x="2818599" y="2688472"/>
                  </a:lnTo>
                  <a:lnTo>
                    <a:pt x="0" y="268847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588454" y="1080757"/>
            <a:ext cx="3237459" cy="47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4"/>
              </a:lnSpc>
            </a:pPr>
            <a:r>
              <a:rPr lang="en-US" sz="4800" b="1" dirty="0"/>
              <a:t>OUTLINE</a:t>
            </a:r>
          </a:p>
        </p:txBody>
      </p:sp>
      <p:pic>
        <p:nvPicPr>
          <p:cNvPr id="30" name="Picture 4" descr="TEMPAT PENGELOLAAN SAMPAH TERPADU REFUSED DERIVED FUEL – TPST RDF">
            <a:extLst>
              <a:ext uri="{FF2B5EF4-FFF2-40B4-BE49-F238E27FC236}">
                <a16:creationId xmlns:a16="http://schemas.microsoft.com/office/drawing/2014/main" id="{617703D9-82F7-45FB-9BB7-682889E17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2408"/>
            <a:ext cx="5972859" cy="334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98FDA4-8B9E-420D-84DA-6A2DA67F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26436-A023-4E20-A39B-E696579A2280}" type="slidenum">
              <a:rPr lang="en-ID" smtClean="0"/>
              <a:t>2</a:t>
            </a:fld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E30DE3-F1D4-4FAD-89DA-24706535C0BA}"/>
              </a:ext>
            </a:extLst>
          </p:cNvPr>
          <p:cNvSpPr txBox="1"/>
          <p:nvPr/>
        </p:nvSpPr>
        <p:spPr>
          <a:xfrm>
            <a:off x="6966118" y="1102560"/>
            <a:ext cx="4714937" cy="2278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1338" indent="-541338">
              <a:lnSpc>
                <a:spcPct val="120000"/>
              </a:lnSpc>
              <a:buAutoNum type="arabicPeriod"/>
            </a:pPr>
            <a:r>
              <a:rPr lang="en-ID" sz="2400" dirty="0"/>
              <a:t>Problem Statements</a:t>
            </a:r>
          </a:p>
          <a:p>
            <a:pPr marL="541338" indent="-541338">
              <a:lnSpc>
                <a:spcPct val="120000"/>
              </a:lnSpc>
              <a:buFontTx/>
              <a:buAutoNum type="arabicPeriod"/>
            </a:pPr>
            <a:r>
              <a:rPr lang="en-ID" sz="2400" dirty="0"/>
              <a:t>The Vision of Solid Waste Management</a:t>
            </a:r>
          </a:p>
          <a:p>
            <a:pPr marL="541338" indent="-541338">
              <a:lnSpc>
                <a:spcPct val="120000"/>
              </a:lnSpc>
              <a:buAutoNum type="arabicPeriod"/>
            </a:pPr>
            <a:r>
              <a:rPr lang="en-ID" sz="2400" dirty="0"/>
              <a:t>Existing Condition</a:t>
            </a:r>
          </a:p>
          <a:p>
            <a:pPr marL="541338" indent="-541338">
              <a:lnSpc>
                <a:spcPct val="120000"/>
              </a:lnSpc>
              <a:buAutoNum type="arabicPeriod"/>
            </a:pPr>
            <a:r>
              <a:rPr lang="en-ID" sz="2400" dirty="0"/>
              <a:t>Actions</a:t>
            </a:r>
          </a:p>
        </p:txBody>
      </p:sp>
      <p:sp>
        <p:nvSpPr>
          <p:cNvPr id="15" name="Freeform: Shape 75">
            <a:extLst>
              <a:ext uri="{FF2B5EF4-FFF2-40B4-BE49-F238E27FC236}">
                <a16:creationId xmlns:a16="http://schemas.microsoft.com/office/drawing/2014/main" id="{601DA061-91A0-41E7-BBDF-82135DEAC0EE}"/>
              </a:ext>
            </a:extLst>
          </p:cNvPr>
          <p:cNvSpPr/>
          <p:nvPr/>
        </p:nvSpPr>
        <p:spPr>
          <a:xfrm>
            <a:off x="-66757" y="-18576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2F4041-EABD-4614-927E-9B862A9B29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330692"/>
            <a:ext cx="2126527" cy="34912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EEC778-0FC1-43D0-832B-0382454CF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60" y="121065"/>
            <a:ext cx="1366921" cy="8200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72200"/>
            <a:ext cx="12192000" cy="685800"/>
            <a:chOff x="0" y="0"/>
            <a:chExt cx="6186311" cy="347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"/>
            </a:xfrm>
            <a:custGeom>
              <a:avLst/>
              <a:gdLst/>
              <a:ahLst/>
              <a:cxnLst/>
              <a:rect l="l" t="t" r="r" b="b"/>
              <a:pathLst>
                <a:path w="6186311" h="347980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199884" y="3425180"/>
            <a:ext cx="488413" cy="941081"/>
            <a:chOff x="0" y="0"/>
            <a:chExt cx="351285" cy="6768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1285" cy="676861"/>
            </a:xfrm>
            <a:custGeom>
              <a:avLst/>
              <a:gdLst/>
              <a:ahLst/>
              <a:cxnLst/>
              <a:rect l="l" t="t" r="r" b="b"/>
              <a:pathLst>
                <a:path w="351285" h="676861">
                  <a:moveTo>
                    <a:pt x="0" y="0"/>
                  </a:moveTo>
                  <a:lnTo>
                    <a:pt x="351285" y="0"/>
                  </a:lnTo>
                  <a:lnTo>
                    <a:pt x="351285" y="676861"/>
                  </a:lnTo>
                  <a:lnTo>
                    <a:pt x="0" y="676861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506200" y="873752"/>
            <a:ext cx="685800" cy="5984248"/>
            <a:chOff x="0" y="0"/>
            <a:chExt cx="347980" cy="3036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7980" cy="3036452"/>
            </a:xfrm>
            <a:custGeom>
              <a:avLst/>
              <a:gdLst/>
              <a:ahLst/>
              <a:cxnLst/>
              <a:rect l="l" t="t" r="r" b="b"/>
              <a:pathLst>
                <a:path w="347980" h="3036452">
                  <a:moveTo>
                    <a:pt x="0" y="0"/>
                  </a:moveTo>
                  <a:lnTo>
                    <a:pt x="347980" y="0"/>
                  </a:lnTo>
                  <a:lnTo>
                    <a:pt x="347980" y="3036452"/>
                  </a:lnTo>
                  <a:lnTo>
                    <a:pt x="0" y="3036452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885573" y="5664200"/>
            <a:ext cx="2620627" cy="508001"/>
            <a:chOff x="0" y="0"/>
            <a:chExt cx="1884853" cy="365373"/>
          </a:xfrm>
          <a:solidFill>
            <a:schemeClr val="accent2">
              <a:lumMod val="50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84853" cy="365373"/>
            </a:xfrm>
            <a:custGeom>
              <a:avLst/>
              <a:gdLst/>
              <a:ahLst/>
              <a:cxnLst/>
              <a:rect l="l" t="t" r="r" b="b"/>
              <a:pathLst>
                <a:path w="1884853" h="365373">
                  <a:moveTo>
                    <a:pt x="0" y="0"/>
                  </a:moveTo>
                  <a:lnTo>
                    <a:pt x="1884853" y="0"/>
                  </a:lnTo>
                  <a:lnTo>
                    <a:pt x="1884853" y="365373"/>
                  </a:lnTo>
                  <a:lnTo>
                    <a:pt x="0" y="365373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1409049" y="97151"/>
            <a:ext cx="880102" cy="685800"/>
            <a:chOff x="0" y="0"/>
            <a:chExt cx="8403354" cy="65481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03355" cy="6548127"/>
            </a:xfrm>
            <a:custGeom>
              <a:avLst/>
              <a:gdLst/>
              <a:ahLst/>
              <a:cxnLst/>
              <a:rect l="l" t="t" r="r" b="b"/>
              <a:pathLst>
                <a:path w="8403355" h="6548127">
                  <a:moveTo>
                    <a:pt x="8403355" y="6548127"/>
                  </a:moveTo>
                  <a:lnTo>
                    <a:pt x="0" y="6548127"/>
                  </a:lnTo>
                  <a:lnTo>
                    <a:pt x="0" y="0"/>
                  </a:lnTo>
                  <a:lnTo>
                    <a:pt x="8403355" y="6548127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145683" y="3395241"/>
            <a:ext cx="4184950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PROBLEM STATEMENTS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2557" y="1182370"/>
            <a:ext cx="2282489" cy="16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>
                <a:solidFill>
                  <a:srgbClr val="FFFFFF"/>
                </a:solidFill>
                <a:latin typeface="Josefin Sans Bold"/>
              </a:rPr>
              <a:t>TIMMERMAN INDUSTRIES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06D3BAC9-819D-4C82-B0A9-199AF90DA7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3976" r="45043"/>
          <a:stretch>
            <a:fillRect/>
          </a:stretch>
        </p:blipFill>
        <p:spPr>
          <a:xfrm>
            <a:off x="8879992" y="873751"/>
            <a:ext cx="2620626" cy="4790447"/>
          </a:xfrm>
          <a:prstGeom prst="rect">
            <a:avLst/>
          </a:prstGeom>
        </p:spPr>
      </p:pic>
      <p:sp>
        <p:nvSpPr>
          <p:cNvPr id="25" name="Freeform: Shape 75">
            <a:extLst>
              <a:ext uri="{FF2B5EF4-FFF2-40B4-BE49-F238E27FC236}">
                <a16:creationId xmlns:a16="http://schemas.microsoft.com/office/drawing/2014/main" id="{949A86A1-DAC8-4931-AD10-7830C7212106}"/>
              </a:ext>
            </a:extLst>
          </p:cNvPr>
          <p:cNvSpPr/>
          <p:nvPr/>
        </p:nvSpPr>
        <p:spPr>
          <a:xfrm>
            <a:off x="-66757" y="-18576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E3E6F2-2EE7-4763-BEC4-CE40F19EBF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5" y="64790"/>
            <a:ext cx="2962275" cy="34912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66F3C6-68E4-4140-A974-36898CAEF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93" y="34052"/>
            <a:ext cx="1218193" cy="760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8441" y="2533650"/>
            <a:ext cx="488413" cy="157000"/>
            <a:chOff x="0" y="0"/>
            <a:chExt cx="519937" cy="167134"/>
          </a:xfrm>
          <a:solidFill>
            <a:schemeClr val="accent6">
              <a:lumMod val="5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19937" cy="167134"/>
            </a:xfrm>
            <a:custGeom>
              <a:avLst/>
              <a:gdLst/>
              <a:ahLst/>
              <a:cxnLst/>
              <a:rect l="l" t="t" r="r" b="b"/>
              <a:pathLst>
                <a:path w="519937" h="167134">
                  <a:moveTo>
                    <a:pt x="0" y="0"/>
                  </a:moveTo>
                  <a:lnTo>
                    <a:pt x="519937" y="0"/>
                  </a:lnTo>
                  <a:lnTo>
                    <a:pt x="519937" y="167134"/>
                  </a:lnTo>
                  <a:lnTo>
                    <a:pt x="0" y="167134"/>
                  </a:lnTo>
                  <a:close/>
                </a:path>
              </a:pathLst>
            </a:custGeom>
            <a:grpFill/>
          </p:spPr>
        </p:sp>
      </p:grpSp>
      <p:grpSp>
        <p:nvGrpSpPr>
          <p:cNvPr id="5" name="Group 5"/>
          <p:cNvGrpSpPr/>
          <p:nvPr/>
        </p:nvGrpSpPr>
        <p:grpSpPr>
          <a:xfrm>
            <a:off x="6530745" y="2533650"/>
            <a:ext cx="488413" cy="157000"/>
            <a:chOff x="0" y="0"/>
            <a:chExt cx="519937" cy="167134"/>
          </a:xfrm>
          <a:solidFill>
            <a:schemeClr val="accent6">
              <a:lumMod val="50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519937" cy="167134"/>
            </a:xfrm>
            <a:custGeom>
              <a:avLst/>
              <a:gdLst/>
              <a:ahLst/>
              <a:cxnLst/>
              <a:rect l="l" t="t" r="r" b="b"/>
              <a:pathLst>
                <a:path w="519937" h="167134">
                  <a:moveTo>
                    <a:pt x="0" y="0"/>
                  </a:moveTo>
                  <a:lnTo>
                    <a:pt x="519937" y="0"/>
                  </a:lnTo>
                  <a:lnTo>
                    <a:pt x="519937" y="167134"/>
                  </a:lnTo>
                  <a:lnTo>
                    <a:pt x="0" y="167134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7"/>
          <p:cNvGrpSpPr/>
          <p:nvPr/>
        </p:nvGrpSpPr>
        <p:grpSpPr>
          <a:xfrm>
            <a:off x="878441" y="4221187"/>
            <a:ext cx="488413" cy="157000"/>
            <a:chOff x="0" y="0"/>
            <a:chExt cx="519937" cy="167134"/>
          </a:xfrm>
          <a:solidFill>
            <a:schemeClr val="accent6">
              <a:lumMod val="50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519937" cy="167134"/>
            </a:xfrm>
            <a:custGeom>
              <a:avLst/>
              <a:gdLst/>
              <a:ahLst/>
              <a:cxnLst/>
              <a:rect l="l" t="t" r="r" b="b"/>
              <a:pathLst>
                <a:path w="519937" h="167134">
                  <a:moveTo>
                    <a:pt x="0" y="0"/>
                  </a:moveTo>
                  <a:lnTo>
                    <a:pt x="519937" y="0"/>
                  </a:lnTo>
                  <a:lnTo>
                    <a:pt x="519937" y="167134"/>
                  </a:lnTo>
                  <a:lnTo>
                    <a:pt x="0" y="167134"/>
                  </a:lnTo>
                  <a:close/>
                </a:path>
              </a:pathLst>
            </a:custGeom>
            <a:grpFill/>
          </p:spPr>
        </p:sp>
      </p:grpSp>
      <p:grpSp>
        <p:nvGrpSpPr>
          <p:cNvPr id="9" name="Group 9"/>
          <p:cNvGrpSpPr/>
          <p:nvPr/>
        </p:nvGrpSpPr>
        <p:grpSpPr>
          <a:xfrm>
            <a:off x="6530745" y="4221187"/>
            <a:ext cx="488413" cy="157000"/>
            <a:chOff x="0" y="0"/>
            <a:chExt cx="519937" cy="167134"/>
          </a:xfrm>
          <a:solidFill>
            <a:schemeClr val="accent6">
              <a:lumMod val="50000"/>
            </a:schemeClr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9937" cy="167134"/>
            </a:xfrm>
            <a:custGeom>
              <a:avLst/>
              <a:gdLst/>
              <a:ahLst/>
              <a:cxnLst/>
              <a:rect l="l" t="t" r="r" b="b"/>
              <a:pathLst>
                <a:path w="519937" h="167134">
                  <a:moveTo>
                    <a:pt x="0" y="0"/>
                  </a:moveTo>
                  <a:lnTo>
                    <a:pt x="519937" y="0"/>
                  </a:lnTo>
                  <a:lnTo>
                    <a:pt x="519937" y="167134"/>
                  </a:lnTo>
                  <a:lnTo>
                    <a:pt x="0" y="167134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1" name="Group 11"/>
          <p:cNvGrpSpPr/>
          <p:nvPr/>
        </p:nvGrpSpPr>
        <p:grpSpPr>
          <a:xfrm>
            <a:off x="878441" y="873752"/>
            <a:ext cx="488413" cy="742866"/>
            <a:chOff x="0" y="0"/>
            <a:chExt cx="351285" cy="534297"/>
          </a:xfrm>
          <a:solidFill>
            <a:schemeClr val="accent2">
              <a:lumMod val="50000"/>
            </a:schemeClr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1285" cy="534297"/>
            </a:xfrm>
            <a:custGeom>
              <a:avLst/>
              <a:gdLst/>
              <a:ahLst/>
              <a:cxnLst/>
              <a:rect l="l" t="t" r="r" b="b"/>
              <a:pathLst>
                <a:path w="351285" h="534297">
                  <a:moveTo>
                    <a:pt x="0" y="0"/>
                  </a:moveTo>
                  <a:lnTo>
                    <a:pt x="351285" y="0"/>
                  </a:lnTo>
                  <a:lnTo>
                    <a:pt x="351285" y="534297"/>
                  </a:lnTo>
                  <a:lnTo>
                    <a:pt x="0" y="534297"/>
                  </a:lnTo>
                  <a:close/>
                </a:path>
              </a:pathLst>
            </a:custGeom>
            <a:grpFill/>
          </p:spPr>
        </p:sp>
      </p:grpSp>
      <p:sp>
        <p:nvSpPr>
          <p:cNvPr id="15" name="TextBox 15"/>
          <p:cNvSpPr txBox="1"/>
          <p:nvPr/>
        </p:nvSpPr>
        <p:spPr>
          <a:xfrm>
            <a:off x="1747076" y="1060705"/>
            <a:ext cx="5088820" cy="45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4"/>
              </a:lnSpc>
            </a:pPr>
            <a:r>
              <a:rPr lang="en-US" sz="4000" b="1" dirty="0">
                <a:cs typeface="Arial" panose="020B0604020202020204" pitchFamily="34" charset="0"/>
              </a:rPr>
              <a:t>PROBLEM STATEMENTS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7787" y="6426200"/>
            <a:ext cx="488413" cy="22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7"/>
              </a:lnSpc>
            </a:pPr>
            <a:r>
              <a:rPr lang="en-US" sz="1667">
                <a:solidFill>
                  <a:srgbClr val="FFFFFF"/>
                </a:solidFill>
                <a:latin typeface="Josefin Sans Bold Bold"/>
              </a:rPr>
              <a:t>11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11100" y="2484964"/>
            <a:ext cx="4245037" cy="747496"/>
            <a:chOff x="0" y="38100"/>
            <a:chExt cx="6981357" cy="80974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38100"/>
              <a:ext cx="6898461" cy="47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67"/>
                </a:lnSpc>
              </a:pPr>
              <a:r>
                <a:rPr lang="en-US" b="1" dirty="0"/>
                <a:t>Solid Waste Management is not a Priority Sector for Local Government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09600"/>
              <a:ext cx="6981357" cy="238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67"/>
                </a:lnSpc>
              </a:pPr>
              <a:endParaRPr lang="en-US" sz="1667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399380" y="2533649"/>
            <a:ext cx="4354470" cy="904646"/>
            <a:chOff x="0" y="38100"/>
            <a:chExt cx="8125466" cy="75454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38100"/>
              <a:ext cx="8125466" cy="3652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67"/>
                </a:lnSpc>
              </a:pPr>
              <a:r>
                <a:rPr lang="en-US" sz="1667" b="1" dirty="0"/>
                <a:t>An average of  around 5</a:t>
              </a:r>
              <a:r>
                <a:rPr lang="en-US" sz="1600" b="1" dirty="0"/>
                <a:t>0-70%</a:t>
              </a:r>
              <a:r>
                <a:rPr lang="en-US" sz="1667" b="1" dirty="0"/>
                <a:t>  of solid waste is still being transported and dumped in landfills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0810" y="609206"/>
              <a:ext cx="6981357" cy="183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67"/>
                </a:lnSpc>
              </a:pPr>
              <a:endParaRPr lang="en-US" sz="1667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47076" y="4221187"/>
            <a:ext cx="3490678" cy="721889"/>
            <a:chOff x="0" y="38100"/>
            <a:chExt cx="6981357" cy="82190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38100"/>
              <a:ext cx="6898461" cy="498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67"/>
                </a:lnSpc>
              </a:pPr>
              <a:r>
                <a:rPr lang="en-US" sz="1667" b="1" dirty="0"/>
                <a:t>Insufficient Waste Management Budget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09599"/>
              <a:ext cx="6981357" cy="250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67"/>
                </a:lnSpc>
              </a:pPr>
              <a:endParaRPr lang="en-US" sz="1667" dirty="0">
                <a:solidFill>
                  <a:srgbClr val="3B3B3B"/>
                </a:solidFill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99380" y="4221187"/>
            <a:ext cx="3490678" cy="750386"/>
            <a:chOff x="0" y="38100"/>
            <a:chExt cx="6981357" cy="80845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38100"/>
              <a:ext cx="6898461" cy="471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67"/>
                </a:lnSpc>
              </a:pPr>
              <a:r>
                <a:rPr lang="en-US" sz="1667" b="1" dirty="0"/>
                <a:t>Sanitary Landfill Investment is not Attractive to Local Government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609600"/>
              <a:ext cx="6981357" cy="236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67"/>
                </a:lnSpc>
              </a:pPr>
              <a:endParaRPr lang="it-IT" sz="1667" dirty="0"/>
            </a:p>
          </p:txBody>
        </p:sp>
      </p:grpSp>
      <p:sp>
        <p:nvSpPr>
          <p:cNvPr id="33" name="Slide Number Placeholder 8">
            <a:extLst>
              <a:ext uri="{FF2B5EF4-FFF2-40B4-BE49-F238E27FC236}">
                <a16:creationId xmlns:a16="http://schemas.microsoft.com/office/drawing/2014/main" id="{5563E75D-B497-4000-9AD6-A79AAFED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26436-A023-4E20-A39B-E696579A2280}" type="slidenum">
              <a:rPr lang="en-ID" smtClean="0"/>
              <a:t>4</a:t>
            </a:fld>
            <a:endParaRPr lang="en-ID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0B708D-590E-4EE6-9DA4-5C1F0A02636F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B103DA57-3D1C-42E0-A343-9AA19AEBC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/>
          <a:srcRect r="27119" b="34375"/>
          <a:stretch>
            <a:fillRect/>
          </a:stretch>
        </p:blipFill>
        <p:spPr bwMode="auto">
          <a:xfrm>
            <a:off x="1440229" y="4703965"/>
            <a:ext cx="3560700" cy="17597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Picture 2" descr="C:\Documents and Settings\Adi\My Documents\presentasi PU\12a.jpg">
            <a:extLst>
              <a:ext uri="{FF2B5EF4-FFF2-40B4-BE49-F238E27FC236}">
                <a16:creationId xmlns:a16="http://schemas.microsoft.com/office/drawing/2014/main" id="{F01A7AA6-616F-460D-B806-12E31114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b="19318"/>
          <a:stretch>
            <a:fillRect/>
          </a:stretch>
        </p:blipFill>
        <p:spPr bwMode="auto">
          <a:xfrm>
            <a:off x="1606093" y="2921743"/>
            <a:ext cx="3276625" cy="116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BF84C8-A9AD-4699-BA40-A6E79AD03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187" y="3051938"/>
            <a:ext cx="3602871" cy="1109778"/>
          </a:xfrm>
          <a:prstGeom prst="rect">
            <a:avLst/>
          </a:prstGeom>
        </p:spPr>
      </p:pic>
      <p:pic>
        <p:nvPicPr>
          <p:cNvPr id="40" name="Picture 15" descr="DSCN2445">
            <a:extLst>
              <a:ext uri="{FF2B5EF4-FFF2-40B4-BE49-F238E27FC236}">
                <a16:creationId xmlns:a16="http://schemas.microsoft.com/office/drawing/2014/main" id="{1E79ECAC-44FA-4553-9C5B-19817EF5B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06321" y="4728757"/>
            <a:ext cx="3789971" cy="155256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41" name="Freeform: Shape 75">
            <a:extLst>
              <a:ext uri="{FF2B5EF4-FFF2-40B4-BE49-F238E27FC236}">
                <a16:creationId xmlns:a16="http://schemas.microsoft.com/office/drawing/2014/main" id="{EC64D2BE-9A2F-4914-B6BD-497D2A160776}"/>
              </a:ext>
            </a:extLst>
          </p:cNvPr>
          <p:cNvSpPr/>
          <p:nvPr/>
        </p:nvSpPr>
        <p:spPr>
          <a:xfrm>
            <a:off x="-66757" y="-18576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8EAC389-DA8C-4B87-ACFD-FA2D69938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986" y="191867"/>
            <a:ext cx="1731214" cy="14964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86BF08-7577-4E5B-98F9-547D45890EA8}"/>
              </a:ext>
            </a:extLst>
          </p:cNvPr>
          <p:cNvSpPr txBox="1">
            <a:spLocks/>
          </p:cNvSpPr>
          <p:nvPr/>
        </p:nvSpPr>
        <p:spPr>
          <a:xfrm>
            <a:off x="182686" y="0"/>
            <a:ext cx="10707254" cy="10270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D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BFFCE65-1316-4F9C-8048-673768EF8751}"/>
              </a:ext>
            </a:extLst>
          </p:cNvPr>
          <p:cNvSpPr txBox="1">
            <a:spLocks/>
          </p:cNvSpPr>
          <p:nvPr/>
        </p:nvSpPr>
        <p:spPr>
          <a:xfrm>
            <a:off x="464023" y="491856"/>
            <a:ext cx="10707254" cy="10270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THE INDEX OF PEOPLE UNAWARENESS IN SOLID WASTE MANAGEMENT</a:t>
            </a:r>
            <a:endParaRPr lang="it-IT" sz="3200" b="1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47B05-F2FC-4FEE-9BB8-0E8599E29697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E303F-9BA1-420F-B93E-E2D10FD49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859" y="1578703"/>
            <a:ext cx="3799643" cy="3700593"/>
          </a:xfrm>
          <a:prstGeom prst="rect">
            <a:avLst/>
          </a:prstGeom>
        </p:spPr>
      </p:pic>
      <p:sp>
        <p:nvSpPr>
          <p:cNvPr id="12" name="Freeform: Shape 75">
            <a:extLst>
              <a:ext uri="{FF2B5EF4-FFF2-40B4-BE49-F238E27FC236}">
                <a16:creationId xmlns:a16="http://schemas.microsoft.com/office/drawing/2014/main" id="{18883878-FE68-400B-9C2A-8984F3EC057B}"/>
              </a:ext>
            </a:extLst>
          </p:cNvPr>
          <p:cNvSpPr/>
          <p:nvPr/>
        </p:nvSpPr>
        <p:spPr>
          <a:xfrm>
            <a:off x="-228682" y="0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91A6F-C53A-406C-A63A-56FF4D69D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97009"/>
            <a:ext cx="7027515" cy="4345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4630B-8524-4E5C-960C-A5CACEC3C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77" y="130013"/>
            <a:ext cx="1580800" cy="136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B86BF08-7577-4E5B-98F9-547D45890EA8}"/>
              </a:ext>
            </a:extLst>
          </p:cNvPr>
          <p:cNvSpPr txBox="1">
            <a:spLocks/>
          </p:cNvSpPr>
          <p:nvPr/>
        </p:nvSpPr>
        <p:spPr>
          <a:xfrm>
            <a:off x="182686" y="0"/>
            <a:ext cx="10707254" cy="10270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D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BFFCE65-1316-4F9C-8048-673768EF8751}"/>
              </a:ext>
            </a:extLst>
          </p:cNvPr>
          <p:cNvSpPr txBox="1">
            <a:spLocks/>
          </p:cNvSpPr>
          <p:nvPr/>
        </p:nvSpPr>
        <p:spPr>
          <a:xfrm>
            <a:off x="464023" y="491856"/>
            <a:ext cx="10707254" cy="10270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THE INDEX OF PEOPLE UNAWARENESS IN SOLID WASTE MANAGEMENT</a:t>
            </a:r>
            <a:endParaRPr lang="it-IT" sz="3200" b="1" dirty="0">
              <a:solidFill>
                <a:schemeClr val="tx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47B05-F2FC-4FEE-9BB8-0E8599E29697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Freeform: Shape 75">
            <a:extLst>
              <a:ext uri="{FF2B5EF4-FFF2-40B4-BE49-F238E27FC236}">
                <a16:creationId xmlns:a16="http://schemas.microsoft.com/office/drawing/2014/main" id="{18883878-FE68-400B-9C2A-8984F3EC057B}"/>
              </a:ext>
            </a:extLst>
          </p:cNvPr>
          <p:cNvSpPr/>
          <p:nvPr/>
        </p:nvSpPr>
        <p:spPr>
          <a:xfrm>
            <a:off x="-228682" y="0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WhatsApp Video 2024-09-23 at 18.10.23">
            <a:hlinkClick r:id="" action="ppaction://media"/>
            <a:extLst>
              <a:ext uri="{FF2B5EF4-FFF2-40B4-BE49-F238E27FC236}">
                <a16:creationId xmlns:a16="http://schemas.microsoft.com/office/drawing/2014/main" id="{175F86CB-91EC-4A9F-8454-9C5CFD40B1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350" y="1808220"/>
            <a:ext cx="9115425" cy="40972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5701B1-B2EB-4B08-AF71-9D7D443AE893}"/>
              </a:ext>
            </a:extLst>
          </p:cNvPr>
          <p:cNvSpPr/>
          <p:nvPr/>
        </p:nvSpPr>
        <p:spPr>
          <a:xfrm>
            <a:off x="464023" y="6406823"/>
            <a:ext cx="9116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Source : </a:t>
            </a:r>
            <a:r>
              <a:rPr lang="en-US" sz="1200" dirty="0"/>
              <a:t>https://www.youtube.com/watch?v=izqRkoO1Plk</a:t>
            </a:r>
            <a:endParaRPr lang="id-ID" sz="12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C58AC9-EB6A-44A4-A2F4-147317C5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763" y="111370"/>
            <a:ext cx="1731214" cy="14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4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72200"/>
            <a:ext cx="12192000" cy="685800"/>
            <a:chOff x="0" y="0"/>
            <a:chExt cx="6186311" cy="347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"/>
            </a:xfrm>
            <a:custGeom>
              <a:avLst/>
              <a:gdLst/>
              <a:ahLst/>
              <a:cxnLst/>
              <a:rect l="l" t="t" r="r" b="b"/>
              <a:pathLst>
                <a:path w="6186311" h="347980">
                  <a:moveTo>
                    <a:pt x="0" y="0"/>
                  </a:moveTo>
                  <a:lnTo>
                    <a:pt x="6186311" y="0"/>
                  </a:lnTo>
                  <a:lnTo>
                    <a:pt x="6186311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199884" y="3425180"/>
            <a:ext cx="488413" cy="941081"/>
            <a:chOff x="0" y="0"/>
            <a:chExt cx="351285" cy="6768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1285" cy="676861"/>
            </a:xfrm>
            <a:custGeom>
              <a:avLst/>
              <a:gdLst/>
              <a:ahLst/>
              <a:cxnLst/>
              <a:rect l="l" t="t" r="r" b="b"/>
              <a:pathLst>
                <a:path w="351285" h="676861">
                  <a:moveTo>
                    <a:pt x="0" y="0"/>
                  </a:moveTo>
                  <a:lnTo>
                    <a:pt x="351285" y="0"/>
                  </a:lnTo>
                  <a:lnTo>
                    <a:pt x="351285" y="676861"/>
                  </a:lnTo>
                  <a:lnTo>
                    <a:pt x="0" y="676861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506200" y="873752"/>
            <a:ext cx="685800" cy="5984248"/>
            <a:chOff x="0" y="0"/>
            <a:chExt cx="347980" cy="3036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7980" cy="3036452"/>
            </a:xfrm>
            <a:custGeom>
              <a:avLst/>
              <a:gdLst/>
              <a:ahLst/>
              <a:cxnLst/>
              <a:rect l="l" t="t" r="r" b="b"/>
              <a:pathLst>
                <a:path w="347980" h="3036452">
                  <a:moveTo>
                    <a:pt x="0" y="0"/>
                  </a:moveTo>
                  <a:lnTo>
                    <a:pt x="347980" y="0"/>
                  </a:lnTo>
                  <a:lnTo>
                    <a:pt x="347980" y="3036452"/>
                  </a:lnTo>
                  <a:lnTo>
                    <a:pt x="0" y="3036452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885573" y="5664200"/>
            <a:ext cx="2620627" cy="508001"/>
            <a:chOff x="0" y="0"/>
            <a:chExt cx="1884853" cy="365373"/>
          </a:xfrm>
          <a:solidFill>
            <a:schemeClr val="accent2">
              <a:lumMod val="50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84853" cy="365373"/>
            </a:xfrm>
            <a:custGeom>
              <a:avLst/>
              <a:gdLst/>
              <a:ahLst/>
              <a:cxnLst/>
              <a:rect l="l" t="t" r="r" b="b"/>
              <a:pathLst>
                <a:path w="1884853" h="365373">
                  <a:moveTo>
                    <a:pt x="0" y="0"/>
                  </a:moveTo>
                  <a:lnTo>
                    <a:pt x="1884853" y="0"/>
                  </a:lnTo>
                  <a:lnTo>
                    <a:pt x="1884853" y="365373"/>
                  </a:lnTo>
                  <a:lnTo>
                    <a:pt x="0" y="365373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1409049" y="97151"/>
            <a:ext cx="880102" cy="685800"/>
            <a:chOff x="0" y="0"/>
            <a:chExt cx="8403354" cy="65481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03355" cy="6548127"/>
            </a:xfrm>
            <a:custGeom>
              <a:avLst/>
              <a:gdLst/>
              <a:ahLst/>
              <a:cxnLst/>
              <a:rect l="l" t="t" r="r" b="b"/>
              <a:pathLst>
                <a:path w="8403355" h="6548127">
                  <a:moveTo>
                    <a:pt x="8403355" y="6548127"/>
                  </a:moveTo>
                  <a:lnTo>
                    <a:pt x="0" y="6548127"/>
                  </a:lnTo>
                  <a:lnTo>
                    <a:pt x="0" y="0"/>
                  </a:lnTo>
                  <a:lnTo>
                    <a:pt x="8403355" y="6548127"/>
                  </a:lnTo>
                  <a:close/>
                </a:path>
              </a:pathLst>
            </a:custGeom>
            <a:solidFill>
              <a:srgbClr val="E1E1E1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145683" y="3395241"/>
            <a:ext cx="4184950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THE VISION OF SOLID WASTE MANAGEMENT IN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2557" y="1182370"/>
            <a:ext cx="2282489" cy="16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00">
                <a:solidFill>
                  <a:srgbClr val="FFFFFF"/>
                </a:solidFill>
                <a:latin typeface="Josefin Sans Bold"/>
              </a:rPr>
              <a:t>TIMMERMAN INDUSTRIES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06D3BAC9-819D-4C82-B0A9-199AF90DA7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3976" r="45043"/>
          <a:stretch>
            <a:fillRect/>
          </a:stretch>
        </p:blipFill>
        <p:spPr>
          <a:xfrm>
            <a:off x="8879992" y="873751"/>
            <a:ext cx="2620626" cy="4790447"/>
          </a:xfrm>
          <a:prstGeom prst="rect">
            <a:avLst/>
          </a:prstGeom>
        </p:spPr>
      </p:pic>
      <p:sp>
        <p:nvSpPr>
          <p:cNvPr id="25" name="Freeform: Shape 75">
            <a:extLst>
              <a:ext uri="{FF2B5EF4-FFF2-40B4-BE49-F238E27FC236}">
                <a16:creationId xmlns:a16="http://schemas.microsoft.com/office/drawing/2014/main" id="{949A86A1-DAC8-4931-AD10-7830C7212106}"/>
              </a:ext>
            </a:extLst>
          </p:cNvPr>
          <p:cNvSpPr/>
          <p:nvPr/>
        </p:nvSpPr>
        <p:spPr>
          <a:xfrm>
            <a:off x="-66757" y="-18576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21AE66-03A9-4646-9598-800ABA33B0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5" y="64790"/>
            <a:ext cx="2962275" cy="34912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542A08-780A-4AFD-826D-0364A476A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12" y="64790"/>
            <a:ext cx="1352394" cy="9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6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91989" y="432296"/>
            <a:ext cx="8464489" cy="984885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/>
              <a:t>THE INTERNATIONAL OF WASTE MANAGEMENT AND SDGs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345" y="4364991"/>
            <a:ext cx="3027322" cy="86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8"/>
              </a:lnSpc>
            </a:pPr>
            <a:r>
              <a:rPr lang="en-US" sz="1697" spc="17">
                <a:solidFill>
                  <a:srgbClr val="FFFFFF"/>
                </a:solidFill>
                <a:latin typeface="Montserrat Classic Bold"/>
              </a:rPr>
              <a:t>Undang-Undang </a:t>
            </a:r>
          </a:p>
          <a:p>
            <a:pPr algn="ctr">
              <a:lnSpc>
                <a:spcPts val="2308"/>
              </a:lnSpc>
            </a:pPr>
            <a:r>
              <a:rPr lang="en-US" sz="1697" spc="17">
                <a:solidFill>
                  <a:srgbClr val="FFFFFF"/>
                </a:solidFill>
                <a:latin typeface="Montserrat Classic Bold"/>
              </a:rPr>
              <a:t>No.18 Tahun 2008 Tentang Pengelolaan Sampah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FA622C-76B2-4F5A-A04D-1BA187F39078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91D16579-7F15-41B2-9F64-4498B87169AC}"/>
              </a:ext>
            </a:extLst>
          </p:cNvPr>
          <p:cNvGrpSpPr/>
          <p:nvPr/>
        </p:nvGrpSpPr>
        <p:grpSpPr>
          <a:xfrm>
            <a:off x="0" y="505882"/>
            <a:ext cx="488413" cy="685800"/>
            <a:chOff x="0" y="0"/>
            <a:chExt cx="351285" cy="493253"/>
          </a:xfrm>
          <a:solidFill>
            <a:schemeClr val="accent2">
              <a:lumMod val="50000"/>
            </a:schemeClr>
          </a:solidFill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D9B6CE8C-415B-415E-9EB2-D1A2CBAAA33E}"/>
                </a:ext>
              </a:extLst>
            </p:cNvPr>
            <p:cNvSpPr/>
            <p:nvPr/>
          </p:nvSpPr>
          <p:spPr>
            <a:xfrm>
              <a:off x="0" y="0"/>
              <a:ext cx="351285" cy="493253"/>
            </a:xfrm>
            <a:custGeom>
              <a:avLst/>
              <a:gdLst/>
              <a:ahLst/>
              <a:cxnLst/>
              <a:rect l="l" t="t" r="r" b="b"/>
              <a:pathLst>
                <a:path w="351285" h="493253">
                  <a:moveTo>
                    <a:pt x="0" y="0"/>
                  </a:moveTo>
                  <a:lnTo>
                    <a:pt x="351285" y="0"/>
                  </a:lnTo>
                  <a:lnTo>
                    <a:pt x="351285" y="493253"/>
                  </a:lnTo>
                  <a:lnTo>
                    <a:pt x="0" y="493253"/>
                  </a:lnTo>
                  <a:close/>
                </a:path>
              </a:pathLst>
            </a:custGeom>
            <a:grpFill/>
          </p:spPr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80933FF-EEF2-4BD4-B324-DF13B8C5F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8" b="2086"/>
          <a:stretch/>
        </p:blipFill>
        <p:spPr>
          <a:xfrm>
            <a:off x="1233594" y="1667782"/>
            <a:ext cx="1051568" cy="10137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5C9937-2785-4B04-A958-C42B2EC0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559" y="1746403"/>
            <a:ext cx="858263" cy="8371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25F225-D2F9-459D-901F-CA5B681DE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55" b="2777"/>
          <a:stretch/>
        </p:blipFill>
        <p:spPr>
          <a:xfrm>
            <a:off x="4993022" y="4233603"/>
            <a:ext cx="886950" cy="856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135A9A-7B08-46C1-98ED-C51E42E40C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36" b="3050"/>
          <a:stretch/>
        </p:blipFill>
        <p:spPr>
          <a:xfrm>
            <a:off x="5007173" y="2983513"/>
            <a:ext cx="858649" cy="85010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5D6A66-ED0F-4509-9226-327B22C39ED4}"/>
              </a:ext>
            </a:extLst>
          </p:cNvPr>
          <p:cNvCxnSpPr>
            <a:stCxn id="23" idx="3"/>
            <a:endCxn id="30" idx="1"/>
          </p:cNvCxnSpPr>
          <p:nvPr/>
        </p:nvCxnSpPr>
        <p:spPr>
          <a:xfrm flipV="1">
            <a:off x="2285162" y="2164965"/>
            <a:ext cx="2722397" cy="9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3E1545-62E9-4338-972D-698CA436BE00}"/>
              </a:ext>
            </a:extLst>
          </p:cNvPr>
          <p:cNvCxnSpPr/>
          <p:nvPr/>
        </p:nvCxnSpPr>
        <p:spPr>
          <a:xfrm>
            <a:off x="4470400" y="2174646"/>
            <a:ext cx="25400" cy="3592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6E1EFA-A36D-452B-9752-8AECED0BC2AA}"/>
              </a:ext>
            </a:extLst>
          </p:cNvPr>
          <p:cNvCxnSpPr>
            <a:endCxn id="32" idx="1"/>
          </p:cNvCxnSpPr>
          <p:nvPr/>
        </p:nvCxnSpPr>
        <p:spPr>
          <a:xfrm>
            <a:off x="4470400" y="3408565"/>
            <a:ext cx="536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0246C5-E172-41B6-BFED-DF96F00F7867}"/>
              </a:ext>
            </a:extLst>
          </p:cNvPr>
          <p:cNvCxnSpPr>
            <a:endCxn id="31" idx="1"/>
          </p:cNvCxnSpPr>
          <p:nvPr/>
        </p:nvCxnSpPr>
        <p:spPr>
          <a:xfrm>
            <a:off x="4483100" y="4661705"/>
            <a:ext cx="5099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F03626-221D-4FF9-92A4-6045EF005AA6}"/>
              </a:ext>
            </a:extLst>
          </p:cNvPr>
          <p:cNvCxnSpPr/>
          <p:nvPr/>
        </p:nvCxnSpPr>
        <p:spPr>
          <a:xfrm>
            <a:off x="4495800" y="5766916"/>
            <a:ext cx="560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349069B-0C18-4B98-B2D4-C8F17B78B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156" y="4233603"/>
            <a:ext cx="5097170" cy="8375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BB487E7-A6F2-4EDC-BC96-357E85CAE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156" y="2955643"/>
            <a:ext cx="5037577" cy="88585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D3DD0FF-5CEC-4246-8815-546EAFCD5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155" y="1798981"/>
            <a:ext cx="5037578" cy="6744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39FB87-A54F-43A1-A50F-2356224DE7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6155" y="5283989"/>
            <a:ext cx="5097171" cy="8251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AE367D8-0D0B-4B77-8458-59BE1E9F78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49" t="1002" r="2349" b="1382"/>
          <a:stretch/>
        </p:blipFill>
        <p:spPr>
          <a:xfrm>
            <a:off x="5056480" y="5344834"/>
            <a:ext cx="823492" cy="8441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896B63-D2C8-4109-B753-9DDF0F8773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27" y="2983513"/>
            <a:ext cx="3915070" cy="17691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04E9F6-BD02-4A4C-823A-C6A0867BCB95}"/>
              </a:ext>
            </a:extLst>
          </p:cNvPr>
          <p:cNvSpPr/>
          <p:nvPr/>
        </p:nvSpPr>
        <p:spPr>
          <a:xfrm>
            <a:off x="464023" y="6406823"/>
            <a:ext cx="9116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Source : </a:t>
            </a:r>
            <a:r>
              <a:rPr lang="en-US" sz="1200" dirty="0">
                <a:hlinkClick r:id="rId12"/>
              </a:rPr>
              <a:t>The global water quality challenge &amp; SDGs (unesco.org</a:t>
            </a:r>
            <a:endParaRPr lang="id-ID" sz="12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4D4D4C3-FF16-4798-AC04-1AB9BE3FEF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33" y="219271"/>
            <a:ext cx="1731214" cy="14964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91989" y="432296"/>
            <a:ext cx="8464489" cy="984885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/>
              <a:t>THE NATIONAL OF WASTE MANAGEMENT AND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345" y="4364991"/>
            <a:ext cx="3027322" cy="86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8"/>
              </a:lnSpc>
            </a:pPr>
            <a:r>
              <a:rPr lang="en-US" sz="1697" spc="17">
                <a:solidFill>
                  <a:srgbClr val="FFFFFF"/>
                </a:solidFill>
                <a:latin typeface="Montserrat Classic Bold"/>
              </a:rPr>
              <a:t>Undang-Undang </a:t>
            </a:r>
          </a:p>
          <a:p>
            <a:pPr algn="ctr">
              <a:lnSpc>
                <a:spcPts val="2308"/>
              </a:lnSpc>
            </a:pPr>
            <a:r>
              <a:rPr lang="en-US" sz="1697" spc="17">
                <a:solidFill>
                  <a:srgbClr val="FFFFFF"/>
                </a:solidFill>
                <a:latin typeface="Montserrat Classic Bold"/>
              </a:rPr>
              <a:t>No.18 Tahun 2008 Tentang Pengelolaan Sampah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FA622C-76B2-4F5A-A04D-1BA187F39078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91D16579-7F15-41B2-9F64-4498B87169AC}"/>
              </a:ext>
            </a:extLst>
          </p:cNvPr>
          <p:cNvGrpSpPr/>
          <p:nvPr/>
        </p:nvGrpSpPr>
        <p:grpSpPr>
          <a:xfrm>
            <a:off x="0" y="505882"/>
            <a:ext cx="488413" cy="685800"/>
            <a:chOff x="0" y="0"/>
            <a:chExt cx="351285" cy="493253"/>
          </a:xfrm>
          <a:solidFill>
            <a:schemeClr val="accent2">
              <a:lumMod val="50000"/>
            </a:schemeClr>
          </a:solidFill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D9B6CE8C-415B-415E-9EB2-D1A2CBAAA33E}"/>
                </a:ext>
              </a:extLst>
            </p:cNvPr>
            <p:cNvSpPr/>
            <p:nvPr/>
          </p:nvSpPr>
          <p:spPr>
            <a:xfrm>
              <a:off x="0" y="0"/>
              <a:ext cx="351285" cy="493253"/>
            </a:xfrm>
            <a:custGeom>
              <a:avLst/>
              <a:gdLst/>
              <a:ahLst/>
              <a:cxnLst/>
              <a:rect l="l" t="t" r="r" b="b"/>
              <a:pathLst>
                <a:path w="351285" h="493253">
                  <a:moveTo>
                    <a:pt x="0" y="0"/>
                  </a:moveTo>
                  <a:lnTo>
                    <a:pt x="351285" y="0"/>
                  </a:lnTo>
                  <a:lnTo>
                    <a:pt x="351285" y="493253"/>
                  </a:lnTo>
                  <a:lnTo>
                    <a:pt x="0" y="493253"/>
                  </a:lnTo>
                  <a:close/>
                </a:path>
              </a:pathLst>
            </a:custGeom>
            <a:grpFill/>
          </p:spPr>
        </p:sp>
      </p:grpSp>
      <p:graphicFrame>
        <p:nvGraphicFramePr>
          <p:cNvPr id="20" name="Content Placeholder 7">
            <a:extLst>
              <a:ext uri="{FF2B5EF4-FFF2-40B4-BE49-F238E27FC236}">
                <a16:creationId xmlns:a16="http://schemas.microsoft.com/office/drawing/2014/main" id="{BF964B2F-C133-48E4-AFDC-10C57F5892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8394864"/>
              </p:ext>
            </p:extLst>
          </p:nvPr>
        </p:nvGraphicFramePr>
        <p:xfrm>
          <a:off x="435661" y="3824074"/>
          <a:ext cx="5348438" cy="14274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74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219">
                  <a:extLst>
                    <a:ext uri="{9D8B030D-6E8A-4147-A177-3AD203B41FA5}">
                      <a16:colId xmlns:a16="http://schemas.microsoft.com/office/drawing/2014/main" val="4136646098"/>
                    </a:ext>
                  </a:extLst>
                </a:gridCol>
              </a:tblGrid>
              <a:tr h="30745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Projected waste generation</a:t>
                      </a:r>
                      <a:endParaRPr lang="en-US" sz="1600" b="1" dirty="0">
                        <a:latin typeface="Calibri"/>
                        <a:cs typeface="Calibri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ＭＳ 明朝"/>
                          <a:cs typeface="Calibri"/>
                        </a:rPr>
                        <a:t>(100%)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37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Waste Reduction Target</a:t>
                      </a:r>
                      <a:endParaRPr lang="en-US" sz="1600" b="1" dirty="0">
                        <a:latin typeface="Calibri"/>
                        <a:cs typeface="Calibri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effectLst/>
                        <a:latin typeface="+mn-lt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b="1" dirty="0">
                          <a:effectLst/>
                          <a:latin typeface="+mn-lt"/>
                        </a:rPr>
                        <a:t>(30</a:t>
                      </a:r>
                      <a:r>
                        <a:rPr lang="en-US" sz="1800" b="1" dirty="0">
                          <a:effectLst/>
                          <a:latin typeface="+mn-lt"/>
                        </a:rPr>
                        <a:t>%)</a:t>
                      </a:r>
                      <a:endParaRPr lang="en-US" sz="1800" b="1" dirty="0">
                        <a:effectLst/>
                        <a:latin typeface="+mn-lt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61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Waste Handling Target</a:t>
                      </a:r>
                      <a:endParaRPr lang="en-US" sz="1600" b="1" dirty="0">
                        <a:latin typeface="Calibri"/>
                        <a:cs typeface="Calibri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effectLst/>
                        <a:latin typeface="+mn-lt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(70%)</a:t>
                      </a:r>
                      <a:endParaRPr lang="en-US" sz="1800" b="1" dirty="0">
                        <a:effectLst/>
                        <a:latin typeface="+mn-lt"/>
                        <a:ea typeface="ＭＳ 明朝"/>
                        <a:cs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DD9199F-613A-48D2-9A4D-19B13D92F140}"/>
              </a:ext>
            </a:extLst>
          </p:cNvPr>
          <p:cNvSpPr txBox="1"/>
          <p:nvPr/>
        </p:nvSpPr>
        <p:spPr>
          <a:xfrm>
            <a:off x="2260876" y="3031829"/>
            <a:ext cx="3596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Target by 2019</a:t>
            </a:r>
            <a:endParaRPr lang="en-ID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1C0BA-8549-4308-891E-0571AB72759B}"/>
              </a:ext>
            </a:extLst>
          </p:cNvPr>
          <p:cNvSpPr txBox="1"/>
          <p:nvPr/>
        </p:nvSpPr>
        <p:spPr>
          <a:xfrm>
            <a:off x="277587" y="5556773"/>
            <a:ext cx="55096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accent2">
                    <a:lumMod val="50000"/>
                  </a:schemeClr>
                </a:solidFill>
              </a:rPr>
              <a:t>100% of Waste  is Managed</a:t>
            </a:r>
            <a:endParaRPr lang="en-ID" sz="23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AutoShape 11">
            <a:extLst>
              <a:ext uri="{FF2B5EF4-FFF2-40B4-BE49-F238E27FC236}">
                <a16:creationId xmlns:a16="http://schemas.microsoft.com/office/drawing/2014/main" id="{2A8FC46F-A462-49A9-BA09-52C04E16EDC7}"/>
              </a:ext>
            </a:extLst>
          </p:cNvPr>
          <p:cNvSpPr/>
          <p:nvPr/>
        </p:nvSpPr>
        <p:spPr>
          <a:xfrm rot="5400000" flipV="1">
            <a:off x="3868329" y="3817670"/>
            <a:ext cx="4631743" cy="34488"/>
          </a:xfrm>
          <a:prstGeom prst="line">
            <a:avLst/>
          </a:prstGeom>
          <a:ln w="47625" cap="rnd">
            <a:solidFill>
              <a:schemeClr val="tx1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E6940D-484D-430A-A2FB-2724DC4C9D18}"/>
              </a:ext>
            </a:extLst>
          </p:cNvPr>
          <p:cNvSpPr txBox="1"/>
          <p:nvPr/>
        </p:nvSpPr>
        <p:spPr>
          <a:xfrm>
            <a:off x="6556081" y="1482381"/>
            <a:ext cx="180260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Waste Reduction</a:t>
            </a:r>
            <a:endParaRPr lang="en-ID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05E925-5221-46D7-AAE3-3E57F47E4800}"/>
              </a:ext>
            </a:extLst>
          </p:cNvPr>
          <p:cNvSpPr txBox="1"/>
          <p:nvPr/>
        </p:nvSpPr>
        <p:spPr>
          <a:xfrm>
            <a:off x="6546704" y="1982112"/>
            <a:ext cx="5257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dirty="0"/>
              <a:t>Reducing waste generation.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Promoting Reuse and Recycling activities at waste sources</a:t>
            </a:r>
            <a:r>
              <a:rPr lang="en-ID" dirty="0"/>
              <a:t>.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0450BD-C790-41B2-A091-B4C2C52DDC93}"/>
              </a:ext>
            </a:extLst>
          </p:cNvPr>
          <p:cNvSpPr txBox="1"/>
          <p:nvPr/>
        </p:nvSpPr>
        <p:spPr>
          <a:xfrm>
            <a:off x="6622806" y="3010778"/>
            <a:ext cx="168578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Waste Handling</a:t>
            </a:r>
            <a:endParaRPr lang="en-ID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81DB62-DD7A-458B-9863-69D82611B8B5}"/>
              </a:ext>
            </a:extLst>
          </p:cNvPr>
          <p:cNvSpPr txBox="1"/>
          <p:nvPr/>
        </p:nvSpPr>
        <p:spPr>
          <a:xfrm>
            <a:off x="6556081" y="3541452"/>
            <a:ext cx="52579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Improving waste sorting.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Reducing the amount of waste transported to final processing.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Increasing the amount of waste transported to the waste processing center.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Increasing the amount of waste processed into raw materials and energy sources.</a:t>
            </a:r>
          </a:p>
          <a:p>
            <a:pPr marL="342900" indent="-342900">
              <a:buFont typeface="+mj-lt"/>
              <a:buAutoNum type="arabicPeriod"/>
            </a:pPr>
            <a:endParaRPr lang="en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231294-2435-46CE-A5C2-0DC16ADCF0AF}"/>
              </a:ext>
            </a:extLst>
          </p:cNvPr>
          <p:cNvSpPr txBox="1"/>
          <p:nvPr/>
        </p:nvSpPr>
        <p:spPr>
          <a:xfrm>
            <a:off x="338716" y="1525208"/>
            <a:ext cx="56504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ofia Pro W01"/>
              </a:rPr>
              <a:t>Latin American Environmental Regulatory Tracker lists pending and recently enacted environmental laws and regulations in several Latin American countries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which targets a 30 percent waste reduction and a 70 percent improvement of waste handling by 2019.</a:t>
            </a:r>
            <a:endParaRPr lang="en-ID" dirty="0"/>
          </a:p>
        </p:txBody>
      </p:sp>
      <p:sp>
        <p:nvSpPr>
          <p:cNvPr id="18" name="Freeform: Shape 75">
            <a:extLst>
              <a:ext uri="{FF2B5EF4-FFF2-40B4-BE49-F238E27FC236}">
                <a16:creationId xmlns:a16="http://schemas.microsoft.com/office/drawing/2014/main" id="{3C07BC97-F240-4A2B-9254-E14635BA43D8}"/>
              </a:ext>
            </a:extLst>
          </p:cNvPr>
          <p:cNvSpPr/>
          <p:nvPr/>
        </p:nvSpPr>
        <p:spPr>
          <a:xfrm>
            <a:off x="-75520" y="103038"/>
            <a:ext cx="5021694" cy="2510847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18C121-4306-4EF0-826B-71AD0304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97" y="228599"/>
            <a:ext cx="1884687" cy="1962151"/>
          </a:xfrm>
          <a:prstGeom prst="rect">
            <a:avLst/>
          </a:prstGeom>
        </p:spPr>
      </p:pic>
      <p:sp>
        <p:nvSpPr>
          <p:cNvPr id="23" name="Text Box 99">
            <a:extLst>
              <a:ext uri="{FF2B5EF4-FFF2-40B4-BE49-F238E27FC236}">
                <a16:creationId xmlns:a16="http://schemas.microsoft.com/office/drawing/2014/main" id="{F6076C67-A6DB-4BEB-9A56-051BC5F098A4}"/>
              </a:ext>
            </a:extLst>
          </p:cNvPr>
          <p:cNvSpPr txBox="1"/>
          <p:nvPr/>
        </p:nvSpPr>
        <p:spPr>
          <a:xfrm>
            <a:off x="1905000" y="6252647"/>
            <a:ext cx="6604436" cy="2616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1100" b="1" i="1">
                <a:solidFill>
                  <a:srgbClr val="000000"/>
                </a:solidFill>
                <a:latin typeface="Calibri" panose="020F0502020204030204" charset="0"/>
                <a:ea typeface="SimSun" panose="02010600030101010101" pitchFamily="2" charset="-122"/>
              </a:rPr>
              <a:t>https://www.bdlaw.com/publications/latin-american-environmental-regulatory-tracker-32/</a:t>
            </a:r>
            <a:endParaRPr lang="en-US" sz="1100" b="1" i="1" dirty="0">
              <a:solidFill>
                <a:srgbClr val="000000"/>
              </a:solidFill>
              <a:latin typeface="Calibri" panose="020F0502020204030204" charset="0"/>
              <a:ea typeface="SimSun" panose="02010600030101010101" pitchFamily="2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64BBEA4-6F6E-4F41-BF8A-58F12C170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978" y="621486"/>
            <a:ext cx="1504281" cy="13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13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388</Words>
  <Application>Microsoft Office PowerPoint</Application>
  <PresentationFormat>Widescreen</PresentationFormat>
  <Paragraphs>84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Josefin Sans Bold</vt:lpstr>
      <vt:lpstr>Josefin Sans Bold Bold</vt:lpstr>
      <vt:lpstr>Montserrat Classic Bold</vt:lpstr>
      <vt:lpstr>Sofia Pro W01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 OF LANDFILLS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ahmed abdallah</cp:lastModifiedBy>
  <cp:revision>33</cp:revision>
  <cp:lastPrinted>2022-01-26T01:38:18Z</cp:lastPrinted>
  <dcterms:created xsi:type="dcterms:W3CDTF">2022-01-23T03:24:45Z</dcterms:created>
  <dcterms:modified xsi:type="dcterms:W3CDTF">2024-10-10T02:37:37Z</dcterms:modified>
</cp:coreProperties>
</file>